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56" r:id="rId4"/>
    <p:sldId id="278" r:id="rId5"/>
    <p:sldId id="291" r:id="rId6"/>
    <p:sldId id="257" r:id="rId7"/>
    <p:sldId id="258" r:id="rId8"/>
    <p:sldId id="274" r:id="rId9"/>
    <p:sldId id="259" r:id="rId10"/>
    <p:sldId id="271" r:id="rId11"/>
    <p:sldId id="289" r:id="rId12"/>
    <p:sldId id="29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FF66"/>
    <a:srgbClr val="FFFF00"/>
    <a:srgbClr val="3399FF"/>
    <a:srgbClr val="99CCFF"/>
    <a:srgbClr val="6699FF"/>
    <a:srgbClr val="103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2352" autoAdjust="0"/>
  </p:normalViewPr>
  <p:slideViewPr>
    <p:cSldViewPr snapToGrid="0">
      <p:cViewPr varScale="1">
        <p:scale>
          <a:sx n="104" d="100"/>
          <a:sy n="104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5420-B95A-4FAA-84AA-751A68493D58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86EB-214B-4BDD-9C14-EC5AAD154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83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Mitarbeiterin der Migrationsberatung macht aktive Akquise in Sprechstunden, </a:t>
            </a:r>
            <a:br>
              <a:rPr lang="de-DE" dirty="0"/>
            </a:br>
            <a:r>
              <a:rPr lang="de-DE" dirty="0"/>
              <a:t>     Unterkünften, Sprachkursen, in Teams der Diakonie und der Stadt Pforzheim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6EB-214B-4BDD-9C14-EC5AAD154E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08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Im November</a:t>
            </a:r>
            <a:r>
              <a:rPr lang="de-DE" baseline="0" dirty="0"/>
              <a:t> 2022 Schulung Kultursensibler Kinderschutz für alle Städtischen </a:t>
            </a:r>
            <a:r>
              <a:rPr lang="de-DE" baseline="0" dirty="0" err="1"/>
              <a:t>SchulsozialarbeiterInnen</a:t>
            </a:r>
            <a:r>
              <a:rPr lang="de-DE" baseline="0" dirty="0"/>
              <a:t> (ca. 40)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Anfang 2023 Schulung Kultursensibler Kinderschutz für die </a:t>
            </a:r>
            <a:r>
              <a:rPr lang="de-DE" baseline="0" dirty="0" err="1"/>
              <a:t>MitarbeiterInnen</a:t>
            </a:r>
            <a:r>
              <a:rPr lang="de-DE" baseline="0" dirty="0"/>
              <a:t> des Kinderschutzbundes (max. 150)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6EB-214B-4BDD-9C14-EC5AAD154E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10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6EB-214B-4BDD-9C14-EC5AAD154E8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92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Kreativität und Flexibilität aufgrund der Weltlage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586EB-214B-4BDD-9C14-EC5AAD154E8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28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6611E-00C2-9DA5-7D39-10F560340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BCB025-F666-CB14-A392-5F38A3624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52545D-DF79-D818-305D-42FA6907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43E74B-CFDB-2585-5169-62FFE795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AE9EDD-77E2-929F-E6CA-75140D66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05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380B7-7CF9-BE9E-A7A6-1F0B153D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FA9D3E-717B-3310-17B5-B376EB45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B27675-08A6-1FD3-B40D-40EC8C3B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A770F-8AA1-D1D2-1EF1-1D8B3715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DF71C7-DB47-C022-B5BF-267013FC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68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7A99DE-72FC-FE92-D188-30EE21C2F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287132-2342-1A62-EA41-1C2A08C82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034AFE-1144-0B18-83AE-500C2C26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FE0605-B81E-CB7F-042B-263949B6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25F97D-2FE7-08D6-F54B-4443B30D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22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89012-6AF2-8217-A230-C2140D15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0D2D12-AAF6-CBC7-5ACF-A13B45811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E9BF00-1080-5419-A866-C6171A76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578CDE-5341-A94E-7B92-875BA121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B619EC-C285-D42B-B8B8-DC933DFF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55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9D807-1F79-AAA9-CBB1-D62A5293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318B70-0A09-7D5D-C439-5625D9F0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4EB184-059A-3AEA-A609-D86C47F1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A0DCB-401E-02D7-87C6-B9841FD0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405BB7-05B7-D032-FD03-A2D195EA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3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50E13-0EE5-5CF1-FC89-0B802802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F8289-983E-53CE-695B-6B6D1C54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C605E6-F009-93BA-9E12-9F059A115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D5F81E-90A9-005F-314B-DCABE9F6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D58076-8AD7-C58E-0772-56BDDD4A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9416BE-08F0-E024-36D9-C4ECC744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1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34286-3F78-7900-9D9F-EC29337B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096EAB-2FA8-205F-790B-6B951890F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C18660-AB0C-74F5-987D-C8FAB413F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84D243-A1E0-8ED2-9CC6-FE33FCEFC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3C3EFD-5404-BAD6-13D0-53010891E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B3D6D-54D2-B617-4D22-7F966B5E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3CBFC6-8CCA-FA28-834F-0AF737DE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58FDE8-DCD5-8E47-2BF2-16F42097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58D91-FE07-39E6-135C-5C2B2019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189B67-5BE2-CBDD-2862-B9FC9591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0DB976-7BDD-14CC-AEB5-15A3AFAC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D656F6-F7B5-C27A-7998-77839A2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67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FEA159-FF63-B5FA-0360-8A756A28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1FA084-2FA8-74AE-E943-6D0845FF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A9006F-5420-FEF1-86D2-638C363B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20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1637A-641A-AAFD-8156-E1242EF3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9E23D-5D9F-A11F-BF98-1D350CC0E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79D739-A82C-B55D-AD59-80CF7344B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05F4D4-CCB6-FF76-F350-A9C2138E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4CC147-4B8B-3D8A-822B-7B0533A0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ECEBB7-E9DF-A1EF-D925-2149A23A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2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63908-95E0-325E-251C-2A97FC19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903A62-80CC-EFF4-D148-59A72F804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6C480A-E635-76B8-ADF3-082EA02D7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A18DAE-323E-EC33-8D1D-609E6EE4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5679B8-07D1-96F5-8CE1-96C404DA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0F9537-5871-31FE-4509-41CCCCD7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97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AE9854-722B-7166-40DC-5F033397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51CE93-B769-FA00-C395-57C6D39F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BD88DC-506E-045A-891D-E892D0B7B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E763-E39C-4340-B302-623C40250841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B08448-2194-A9D5-99C3-042FD6682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246985-9B37-10BA-45EA-2954C2858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55E5-9E63-490C-A9D5-61C332400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9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F7346-F309-7F13-D0E1-FBD86871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647" y="2311984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>
                <a:solidFill>
                  <a:schemeClr val="accent1"/>
                </a:solidFill>
                <a:latin typeface="+mn-lt"/>
              </a:rPr>
              <a:t>EMOJI Abschlussfest</a:t>
            </a:r>
            <a:br>
              <a:rPr lang="de-DE" dirty="0">
                <a:latin typeface="+mn-lt"/>
              </a:rPr>
            </a:br>
            <a:br>
              <a:rPr lang="de-DE" dirty="0">
                <a:latin typeface="+mn-lt"/>
              </a:rPr>
            </a:br>
            <a:r>
              <a:rPr lang="de-DE" sz="4000" dirty="0">
                <a:solidFill>
                  <a:srgbClr val="00B050"/>
                </a:solidFill>
                <a:latin typeface="+mn-lt"/>
              </a:rPr>
              <a:t>Rückblick und Ausblick </a:t>
            </a:r>
            <a:br>
              <a:rPr lang="de-DE" sz="4000" dirty="0">
                <a:solidFill>
                  <a:srgbClr val="00B050"/>
                </a:solidFill>
                <a:latin typeface="+mn-lt"/>
              </a:rPr>
            </a:br>
            <a:r>
              <a:rPr lang="de-DE" sz="4000" dirty="0">
                <a:solidFill>
                  <a:srgbClr val="00B050"/>
                </a:solidFill>
                <a:latin typeface="+mn-lt"/>
              </a:rPr>
              <a:t>			– Was hat uns bewegt?</a:t>
            </a:r>
            <a:br>
              <a:rPr lang="de-DE" sz="4000" dirty="0">
                <a:solidFill>
                  <a:srgbClr val="00B050"/>
                </a:solidFill>
                <a:latin typeface="+mn-lt"/>
              </a:rPr>
            </a:br>
            <a:br>
              <a:rPr lang="de-DE" sz="4000" dirty="0">
                <a:solidFill>
                  <a:srgbClr val="00B050"/>
                </a:solidFill>
                <a:latin typeface="+mn-lt"/>
              </a:rPr>
            </a:br>
            <a:endParaRPr lang="de-DE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02116B-15F0-D1C9-DD94-D26DBAA36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647" y="4225652"/>
            <a:ext cx="9144000" cy="656374"/>
          </a:xfrm>
        </p:spPr>
        <p:txBody>
          <a:bodyPr>
            <a:noAutofit/>
          </a:bodyPr>
          <a:lstStyle/>
          <a:p>
            <a:r>
              <a:rPr lang="de-DE" sz="2200" dirty="0"/>
              <a:t>Patricia Diaz-Bone (Projekt-Mitarbeiterin)</a:t>
            </a:r>
          </a:p>
          <a:p>
            <a:r>
              <a:rPr lang="de-DE" sz="2200" dirty="0"/>
              <a:t>Tom Handtmann (Leitung der Beratungsstelle)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pic>
        <p:nvPicPr>
          <p:cNvPr id="5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52865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01328" y="2841223"/>
            <a:ext cx="691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  <a:p>
            <a:endParaRPr lang="de-DE" dirty="0"/>
          </a:p>
          <a:p>
            <a:r>
              <a:rPr lang="de-DE" sz="800" dirty="0"/>
              <a:t>mit freundlicher Unterstützung von</a:t>
            </a:r>
          </a:p>
          <a:p>
            <a:r>
              <a:rPr lang="en-US" sz="800" dirty="0"/>
              <a:t>emoji-</a:t>
            </a:r>
            <a:r>
              <a:rPr lang="en-US" sz="800" dirty="0" err="1"/>
              <a:t>Grafiken</a:t>
            </a:r>
            <a:r>
              <a:rPr lang="en-US" sz="800" dirty="0"/>
              <a:t>: © emoji company GmbH. </a:t>
            </a:r>
            <a:br>
              <a:rPr lang="en-US" sz="800" dirty="0"/>
            </a:br>
            <a:r>
              <a:rPr lang="en-US" sz="800" dirty="0"/>
              <a:t>All rights reserved</a:t>
            </a:r>
            <a:endParaRPr lang="de-DE" sz="800" dirty="0"/>
          </a:p>
        </p:txBody>
      </p:sp>
      <p:pic>
        <p:nvPicPr>
          <p:cNvPr id="9" name="Grafik 8" descr="M:\Unsere Beratungsstelle\Emoji\Emojis\emoji_logo_FINAL_cmyk_druck.jpg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6" y="567773"/>
            <a:ext cx="3475965" cy="2813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40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51646" y="240433"/>
            <a:ext cx="11340353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AUSBLICK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84033" y="1819745"/>
            <a:ext cx="10299846" cy="273389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e-DE" sz="3600" dirty="0">
                <a:solidFill>
                  <a:prstClr val="black"/>
                </a:solidFill>
              </a:rPr>
              <a:t>Es geht weiter!</a:t>
            </a:r>
          </a:p>
          <a:p>
            <a:pPr marL="0" lvl="0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dirty="0">
                <a:solidFill>
                  <a:prstClr val="black"/>
                </a:solidFill>
              </a:rPr>
              <a:t>Mit </a:t>
            </a:r>
            <a:r>
              <a:rPr lang="de-DE" dirty="0">
                <a:solidFill>
                  <a:srgbClr val="FF0000"/>
                </a:solidFill>
              </a:rPr>
              <a:t>zwei neuen Stellen </a:t>
            </a:r>
            <a:r>
              <a:rPr lang="de-DE" dirty="0">
                <a:solidFill>
                  <a:prstClr val="black"/>
                </a:solidFill>
              </a:rPr>
              <a:t>können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wir die Arbeit in den beiden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wegweisenden Projekten verstetigen.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7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52865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C:\Users\Patricia Diaz-Bone\AppData\Local\Temp\Temp1_emoji_icons_ekiba_PNG.zip\emoji┬«_icons_ekiba_PNG\emoji_faces_yellow_positiv_017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92" y="830954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83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647" y="240433"/>
            <a:ext cx="10515600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Situation in Pforzheim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1647" y="769843"/>
            <a:ext cx="11371811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endParaRPr lang="de-DE" altLang="de-DE" sz="24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Sehr hohe Kinderarmut</a:t>
            </a:r>
          </a:p>
          <a:p>
            <a:pPr>
              <a:spcBef>
                <a:spcPts val="2400"/>
              </a:spcBef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Viele Kinder mit Migrationshintergrund, hoher Ausländeranteil</a:t>
            </a:r>
          </a:p>
          <a:p>
            <a:pPr>
              <a:spcBef>
                <a:spcPts val="2400"/>
              </a:spcBef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Zu wenig Kinderbetreuungsplätze, Fachkräftemangel</a:t>
            </a:r>
          </a:p>
          <a:p>
            <a:pPr>
              <a:spcBef>
                <a:spcPts val="2400"/>
              </a:spcBef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</a:rPr>
              <a:t>Hohe Geburtenrate</a:t>
            </a:r>
          </a:p>
          <a:p>
            <a:pPr>
              <a:spcBef>
                <a:spcPts val="2400"/>
              </a:spcBef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</a:rPr>
              <a:t>Neue Flüchtlingswelle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de-DE" dirty="0">
                <a:solidFill>
                  <a:srgbClr val="0070C0"/>
                </a:solidFill>
                <a:sym typeface="Wingdings" panose="05000000000000000000" pitchFamily="2" charset="2"/>
              </a:rPr>
              <a:t> Wenn nicht in Pforzheim, wo denn dann?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pic>
        <p:nvPicPr>
          <p:cNvPr id="6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70971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32101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588" y="113124"/>
            <a:ext cx="10515600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Das EMOJI-Team zu Beginn des Projekts</a:t>
            </a:r>
          </a:p>
        </p:txBody>
      </p:sp>
      <p:sp>
        <p:nvSpPr>
          <p:cNvPr id="5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pic>
        <p:nvPicPr>
          <p:cNvPr id="6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70971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22" y="1140013"/>
            <a:ext cx="4456176" cy="334670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159089" y="4629245"/>
            <a:ext cx="748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Claudia Theilmann-Braun, Thanusha Thanabalasundaram, Patricia Diaz-Bone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038919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647" y="240433"/>
            <a:ext cx="10515600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EMOJI-Projekt: Migrationsfamilien stärken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1647" y="1421476"/>
            <a:ext cx="11371811" cy="4351338"/>
          </a:xfrm>
        </p:spPr>
        <p:txBody>
          <a:bodyPr>
            <a:normAutofit/>
          </a:bodyPr>
          <a:lstStyle/>
          <a:p>
            <a:pPr marL="108000" indent="-457200">
              <a:spcBef>
                <a:spcPts val="600"/>
              </a:spcBef>
            </a:pPr>
            <a:endParaRPr lang="de-DE" sz="2400" dirty="0">
              <a:cs typeface="Arial" panose="020B0604020202020204" pitchFamily="34" charset="0"/>
            </a:endParaRPr>
          </a:p>
          <a:p>
            <a:pPr marL="108000" indent="-457200">
              <a:spcBef>
                <a:spcPts val="600"/>
              </a:spcBef>
            </a:pPr>
            <a:r>
              <a:rPr lang="de-DE" sz="2400" dirty="0">
                <a:cs typeface="Arial" panose="020B0604020202020204" pitchFamily="34" charset="0"/>
              </a:rPr>
              <a:t>Projekt der Evangelischen Landeskirche Baden</a:t>
            </a:r>
          </a:p>
          <a:p>
            <a:pPr marL="108000" indent="-457200">
              <a:spcBef>
                <a:spcPts val="600"/>
              </a:spcBef>
            </a:pPr>
            <a:r>
              <a:rPr lang="de-DE" sz="2400" dirty="0">
                <a:cs typeface="Arial" panose="020B0604020202020204" pitchFamily="34" charset="0"/>
              </a:rPr>
              <a:t>Laufzeit: Oktober 2019 bis März 2023, 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     zwei Projektstandorte (Bretten und Pforzheim)</a:t>
            </a:r>
          </a:p>
          <a:p>
            <a:pPr marL="108000" indent="-457200">
              <a:spcBef>
                <a:spcPts val="600"/>
              </a:spcBef>
            </a:pPr>
            <a:r>
              <a:rPr lang="de-DE" sz="2400" dirty="0">
                <a:cs typeface="Arial" panose="020B0604020202020204" pitchFamily="34" charset="0"/>
              </a:rPr>
              <a:t>externe Projektevaluation durch die Evangelische Hochschule Freiburg</a:t>
            </a:r>
          </a:p>
          <a:p>
            <a:pPr marL="108000" indent="-457200">
              <a:spcBef>
                <a:spcPts val="600"/>
              </a:spcBef>
            </a:pPr>
            <a:r>
              <a:rPr lang="de-DE" sz="2400" dirty="0">
                <a:cs typeface="Arial" panose="020B0604020202020204" pitchFamily="34" charset="0"/>
              </a:rPr>
              <a:t>In Pforzheim: 0,5 Stellenanteile Beratungsstelle, 0,25 Migrationsberatung Diakonie</a:t>
            </a:r>
          </a:p>
          <a:p>
            <a:pPr marL="108000" indent="-457200">
              <a:spcBef>
                <a:spcPts val="600"/>
              </a:spcBef>
            </a:pPr>
            <a:endParaRPr lang="de-DE" sz="24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/>
              <a:t>Ziel:</a:t>
            </a:r>
            <a:r>
              <a:rPr lang="de-DE" sz="2400" dirty="0"/>
              <a:t> </a:t>
            </a:r>
            <a:r>
              <a:rPr lang="de-DE" sz="2400" dirty="0">
                <a:cs typeface="Arial" panose="020B0604020202020204" pitchFamily="34" charset="0"/>
              </a:rPr>
              <a:t>Eltern und Kinder mit Migrations- oder Fluchterfahrung finden Zugang zur   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         Beratungsstelle und bekommen passende Angebote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	  	</a:t>
            </a:r>
            <a:endParaRPr lang="de-DE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de-DE" sz="2400" dirty="0"/>
          </a:p>
        </p:txBody>
      </p:sp>
      <p:sp>
        <p:nvSpPr>
          <p:cNvPr id="5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pic>
        <p:nvPicPr>
          <p:cNvPr id="6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70971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M:\Unsere Beratungsstelle\Emoji\Emojis\emoji_logo_FINAL_cmyk_druck.jp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06" y="1277547"/>
            <a:ext cx="1691402" cy="1446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9935448" y="1707765"/>
            <a:ext cx="691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</a:p>
          <a:p>
            <a:endParaRPr lang="de-DE" dirty="0"/>
          </a:p>
          <a:p>
            <a:r>
              <a:rPr lang="de-DE" sz="800" dirty="0"/>
              <a:t>mit freundlicher Unterstützung von</a:t>
            </a:r>
          </a:p>
          <a:p>
            <a:r>
              <a:rPr lang="en-US" sz="800" dirty="0"/>
              <a:t>emoji-</a:t>
            </a:r>
            <a:r>
              <a:rPr lang="en-US" sz="800" dirty="0" err="1"/>
              <a:t>Grafiken</a:t>
            </a:r>
            <a:r>
              <a:rPr lang="en-US" sz="800" dirty="0"/>
              <a:t>: © emoji company GmbH. </a:t>
            </a:r>
            <a:br>
              <a:rPr lang="en-US" sz="800" dirty="0"/>
            </a:br>
            <a:r>
              <a:rPr lang="en-US" sz="800" dirty="0"/>
              <a:t>All rights reserved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1809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51647" y="82671"/>
            <a:ext cx="11340353" cy="11044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chemeClr val="accent1"/>
                </a:solidFill>
                <a:latin typeface="+mn-lt"/>
              </a:rPr>
              <a:t>EMOJI-Projekt: Angebote</a:t>
            </a:r>
            <a:r>
              <a:rPr lang="de-DE" sz="1900" dirty="0">
                <a:solidFill>
                  <a:schemeClr val="accent1"/>
                </a:solidFill>
                <a:latin typeface="+mn-lt"/>
              </a:rPr>
              <a:t>			         erreicht</a:t>
            </a:r>
            <a:endParaRPr lang="de-DE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19846" y="697117"/>
            <a:ext cx="11628220" cy="47557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09537">
              <a:lnSpc>
                <a:spcPts val="3500"/>
              </a:lnSpc>
            </a:pPr>
            <a:r>
              <a:rPr lang="de-DE" sz="7400" b="1" dirty="0"/>
              <a:t>ELTERN	</a:t>
            </a:r>
            <a:r>
              <a:rPr lang="de-DE" sz="7400" dirty="0"/>
              <a:t>Themenbezogene Eltern-Cafés					</a:t>
            </a:r>
            <a:r>
              <a:rPr lang="de-DE" sz="7400" dirty="0">
                <a:solidFill>
                  <a:schemeClr val="accent1"/>
                </a:solidFill>
              </a:rPr>
              <a:t>35 Familien</a:t>
            </a:r>
            <a:br>
              <a:rPr lang="de-DE" sz="7400" dirty="0">
                <a:solidFill>
                  <a:schemeClr val="accent1"/>
                </a:solidFill>
              </a:rPr>
            </a:br>
            <a:r>
              <a:rPr lang="de-DE" sz="7400" dirty="0"/>
              <a:t>		Sprechstunden im Lukaszentrum: „Familien-Oase“ im Garten		</a:t>
            </a:r>
            <a:r>
              <a:rPr lang="de-DE" sz="7400" dirty="0">
                <a:solidFill>
                  <a:schemeClr val="accent1"/>
                </a:solidFill>
              </a:rPr>
              <a:t>10 Familien</a:t>
            </a:r>
            <a:r>
              <a:rPr lang="de-DE" sz="7400" dirty="0"/>
              <a:t> 			„Plötzlich alleinerziehend…“ – Angebot für Mütter aus der Ukraine	</a:t>
            </a:r>
            <a:r>
              <a:rPr lang="de-DE" sz="7400" dirty="0">
                <a:solidFill>
                  <a:schemeClr val="accent1"/>
                </a:solidFill>
              </a:rPr>
              <a:t>5 Familien</a:t>
            </a:r>
            <a:br>
              <a:rPr lang="de-DE" sz="7400" dirty="0">
                <a:solidFill>
                  <a:schemeClr val="accent1"/>
                </a:solidFill>
              </a:rPr>
            </a:br>
            <a:r>
              <a:rPr lang="de-DE" sz="7400" dirty="0">
                <a:solidFill>
                  <a:schemeClr val="accent1"/>
                </a:solidFill>
              </a:rPr>
              <a:t>		</a:t>
            </a:r>
            <a:r>
              <a:rPr lang="de-DE" sz="7600" dirty="0"/>
              <a:t>Beratungen in der Beratungsstelle akquiriert durch das EMOJI-Projekt</a:t>
            </a:r>
            <a:r>
              <a:rPr lang="de-DE" sz="7400" dirty="0">
                <a:solidFill>
                  <a:schemeClr val="accent1"/>
                </a:solidFill>
              </a:rPr>
              <a:t>	50 Familien </a:t>
            </a:r>
          </a:p>
          <a:p>
            <a:pPr marL="109537">
              <a:lnSpc>
                <a:spcPts val="3500"/>
              </a:lnSpc>
            </a:pPr>
            <a:r>
              <a:rPr lang="de-DE" sz="7400" b="1" dirty="0"/>
              <a:t>KINDER	</a:t>
            </a:r>
            <a:r>
              <a:rPr lang="de-DE" sz="7400" dirty="0">
                <a:cs typeface="Arial" panose="020B0604020202020204" pitchFamily="34" charset="0"/>
              </a:rPr>
              <a:t>Theater-Workshops für Kinder und Jugendliche			</a:t>
            </a:r>
            <a:r>
              <a:rPr lang="de-DE" sz="7400" dirty="0">
                <a:solidFill>
                  <a:schemeClr val="accent1"/>
                </a:solidFill>
                <a:cs typeface="Arial" panose="020B0604020202020204" pitchFamily="34" charset="0"/>
              </a:rPr>
              <a:t>40 Kinder</a:t>
            </a:r>
            <a:br>
              <a:rPr lang="de-DE" sz="7400" dirty="0">
                <a:cs typeface="Arial" panose="020B0604020202020204" pitchFamily="34" charset="0"/>
              </a:rPr>
            </a:br>
            <a:r>
              <a:rPr lang="de-DE" sz="7400" dirty="0">
                <a:cs typeface="Arial" panose="020B0604020202020204" pitchFamily="34" charset="0"/>
              </a:rPr>
              <a:t>		Mitmach-Angebote (Spiele spielen, Kettchen und Armbänder basteln)	</a:t>
            </a:r>
            <a:r>
              <a:rPr lang="de-DE" sz="7400" dirty="0">
                <a:solidFill>
                  <a:schemeClr val="accent1"/>
                </a:solidFill>
                <a:cs typeface="Arial" panose="020B0604020202020204" pitchFamily="34" charset="0"/>
              </a:rPr>
              <a:t>30 Kinder</a:t>
            </a:r>
            <a:br>
              <a:rPr lang="de-DE" sz="7400" dirty="0">
                <a:cs typeface="Arial" panose="020B0604020202020204" pitchFamily="34" charset="0"/>
              </a:rPr>
            </a:br>
            <a:r>
              <a:rPr lang="de-DE" sz="7400" dirty="0">
                <a:cs typeface="Arial" panose="020B0604020202020204" pitchFamily="34" charset="0"/>
              </a:rPr>
              <a:t>		</a:t>
            </a:r>
            <a:r>
              <a:rPr lang="de-DE" sz="7400" dirty="0" err="1">
                <a:cs typeface="Arial" panose="020B0604020202020204" pitchFamily="34" charset="0"/>
              </a:rPr>
              <a:t>Respect</a:t>
            </a:r>
            <a:r>
              <a:rPr lang="de-DE" sz="7400" dirty="0">
                <a:cs typeface="Arial" panose="020B0604020202020204" pitchFamily="34" charset="0"/>
              </a:rPr>
              <a:t>-Challenge							</a:t>
            </a:r>
            <a:r>
              <a:rPr lang="de-DE" sz="7400" dirty="0">
                <a:solidFill>
                  <a:schemeClr val="accent1"/>
                </a:solidFill>
                <a:cs typeface="Arial" panose="020B0604020202020204" pitchFamily="34" charset="0"/>
              </a:rPr>
              <a:t>8 Kinder</a:t>
            </a:r>
          </a:p>
          <a:p>
            <a:pPr marL="109537">
              <a:lnSpc>
                <a:spcPts val="3500"/>
              </a:lnSpc>
            </a:pPr>
            <a:r>
              <a:rPr lang="de-DE" sz="7400" b="1" dirty="0">
                <a:cs typeface="Arial" panose="020B0604020202020204" pitchFamily="34" charset="0"/>
              </a:rPr>
              <a:t>FACHKRÄFTE</a:t>
            </a:r>
            <a:r>
              <a:rPr lang="de-DE" sz="7400" dirty="0">
                <a:cs typeface="Arial" panose="020B0604020202020204" pitchFamily="34" charset="0"/>
              </a:rPr>
              <a:t>	Schulungen „Kultursensibler Kinderschutz“				</a:t>
            </a:r>
            <a:r>
              <a:rPr lang="de-DE" sz="7400" dirty="0">
                <a:solidFill>
                  <a:schemeClr val="accent1"/>
                </a:solidFill>
                <a:cs typeface="Arial" panose="020B0604020202020204" pitchFamily="34" charset="0"/>
              </a:rPr>
              <a:t>90 Fachkräfte</a:t>
            </a:r>
            <a:br>
              <a:rPr lang="de-DE" sz="7400" dirty="0">
                <a:cs typeface="Arial" panose="020B0604020202020204" pitchFamily="34" charset="0"/>
              </a:rPr>
            </a:br>
            <a:r>
              <a:rPr lang="de-DE" sz="7400" dirty="0">
                <a:cs typeface="Arial" panose="020B0604020202020204" pitchFamily="34" charset="0"/>
              </a:rPr>
              <a:t>		Schulungen für ehrenamtliche </a:t>
            </a:r>
            <a:r>
              <a:rPr lang="de-DE" sz="7400" dirty="0" err="1">
                <a:cs typeface="Arial" panose="020B0604020202020204" pitchFamily="34" charset="0"/>
              </a:rPr>
              <a:t>SprachmittlerInnen</a:t>
            </a:r>
            <a:r>
              <a:rPr lang="de-DE" sz="7400" dirty="0">
                <a:cs typeface="Arial" panose="020B0604020202020204" pitchFamily="34" charset="0"/>
              </a:rPr>
              <a:t>			</a:t>
            </a:r>
            <a:r>
              <a:rPr lang="de-DE" sz="7600" dirty="0">
                <a:solidFill>
                  <a:schemeClr val="accent1"/>
                </a:solidFill>
                <a:cs typeface="Arial" panose="020B0604020202020204" pitchFamily="34" charset="0"/>
              </a:rPr>
              <a:t>15 </a:t>
            </a:r>
            <a:r>
              <a:rPr lang="de-DE" sz="7600" dirty="0" err="1">
                <a:solidFill>
                  <a:schemeClr val="accent1"/>
                </a:solidFill>
                <a:cs typeface="Arial" panose="020B0604020202020204" pitchFamily="34" charset="0"/>
              </a:rPr>
              <a:t>Sprachmittlerinnen</a:t>
            </a:r>
            <a:br>
              <a:rPr lang="de-DE" sz="7400" dirty="0">
                <a:cs typeface="Arial" panose="020B0604020202020204" pitchFamily="34" charset="0"/>
              </a:rPr>
            </a:br>
            <a:endParaRPr lang="de-DE" sz="1400" dirty="0">
              <a:cs typeface="Arial" panose="020B0604020202020204" pitchFamily="34" charset="0"/>
            </a:endParaRPr>
          </a:p>
        </p:txBody>
      </p:sp>
      <p:pic>
        <p:nvPicPr>
          <p:cNvPr id="5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52865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1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3527363" y="2815628"/>
            <a:ext cx="4484953" cy="1714403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51647" y="240433"/>
            <a:ext cx="11155090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EMOJI-Projekt: Netzwerkarbeit</a:t>
            </a:r>
            <a:br>
              <a:rPr lang="de-DE" dirty="0">
                <a:solidFill>
                  <a:schemeClr val="accent1"/>
                </a:solidFill>
                <a:latin typeface="+mn-lt"/>
              </a:rPr>
            </a:br>
            <a:r>
              <a:rPr lang="de-DE" sz="1900" dirty="0">
                <a:solidFill>
                  <a:schemeClr val="accent1"/>
                </a:solidFill>
                <a:latin typeface="+mn-lt"/>
              </a:rPr>
              <a:t>								</a:t>
            </a:r>
            <a:endParaRPr lang="de-DE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3970839" y="3249161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848520" y="3168713"/>
            <a:ext cx="29611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BERATUNGS</a:t>
            </a:r>
            <a:r>
              <a:rPr lang="de-DE" sz="2000" dirty="0"/>
              <a:t>STELLE</a:t>
            </a:r>
            <a:br>
              <a:rPr lang="de-DE" dirty="0"/>
            </a:br>
            <a:r>
              <a:rPr lang="de-DE" dirty="0"/>
              <a:t>für Kinder, Jugendliche und</a:t>
            </a:r>
            <a:br>
              <a:rPr lang="de-DE" dirty="0"/>
            </a:br>
            <a:r>
              <a:rPr lang="de-DE" dirty="0"/>
              <a:t>deren Familien aus Pforzheim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487178" y="1523263"/>
            <a:ext cx="1873446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Lukas-Zentrum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Elena Link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6038297" y="1226869"/>
            <a:ext cx="2191303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Integrations-management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Alexandra Neuner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551019" y="2677765"/>
            <a:ext cx="2092238" cy="1091801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Sprachmittlerpool</a:t>
            </a:r>
            <a:r>
              <a:rPr lang="de-DE" dirty="0">
                <a:solidFill>
                  <a:schemeClr val="bg1"/>
                </a:solidFill>
              </a:rPr>
              <a:t> Stadt Pforzheim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Maria Magdalena Moldovan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1332995" y="5419877"/>
            <a:ext cx="1873446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Schulsozialarbeit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v.a. Insel-GS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3784365" y="5535635"/>
            <a:ext cx="2140755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Migrationsberatung Diakonie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Haki Demirci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552887" y="5480424"/>
            <a:ext cx="2092238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Mädchenbildungs-zentrum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Angela </a:t>
            </a:r>
            <a:r>
              <a:rPr lang="de-DE" sz="1200" dirty="0" err="1">
                <a:solidFill>
                  <a:schemeClr val="bg1"/>
                </a:solidFill>
              </a:rPr>
              <a:t>Blonski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9794105" y="4129818"/>
            <a:ext cx="1873446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Jugendarbeit Stadtteile SJR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Katja Wengert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660415" y="4042369"/>
            <a:ext cx="1873446" cy="1126789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Gesundheitsamt und </a:t>
            </a:r>
            <a:r>
              <a:rPr lang="de-DE" dirty="0" err="1">
                <a:solidFill>
                  <a:schemeClr val="bg1"/>
                </a:solidFill>
              </a:rPr>
              <a:t>Mind</a:t>
            </a:r>
            <a:r>
              <a:rPr lang="de-DE" dirty="0">
                <a:solidFill>
                  <a:schemeClr val="bg1"/>
                </a:solidFill>
              </a:rPr>
              <a:t> Spring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Heiko </a:t>
            </a:r>
            <a:r>
              <a:rPr lang="de-DE" sz="1200" dirty="0" err="1">
                <a:solidFill>
                  <a:schemeClr val="bg1"/>
                </a:solidFill>
              </a:rPr>
              <a:t>Römmele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Sonia Sauter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699735" y="1237516"/>
            <a:ext cx="1999451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Kinderschutzbund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8645125" y="1577910"/>
            <a:ext cx="2458092" cy="1116861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Einzelne Akteure, z.B.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Mohammed Zakzak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Selda Vogelsang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Lidia Kirschner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9284639" y="3004129"/>
            <a:ext cx="2624153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Integrationsbeauftragte Stadt Pforzheim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Anita Gondek</a:t>
            </a:r>
          </a:p>
        </p:txBody>
      </p:sp>
      <p:cxnSp>
        <p:nvCxnSpPr>
          <p:cNvPr id="22" name="Gerader Verbinder 21"/>
          <p:cNvCxnSpPr/>
          <p:nvPr/>
        </p:nvCxnSpPr>
        <p:spPr>
          <a:xfrm>
            <a:off x="3304318" y="2489859"/>
            <a:ext cx="666521" cy="6435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4848520" y="2220863"/>
            <a:ext cx="222683" cy="6054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2694103" y="3050052"/>
            <a:ext cx="942656" cy="3182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2595042" y="4042370"/>
            <a:ext cx="1041717" cy="4248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flipH="1">
            <a:off x="2957298" y="4357396"/>
            <a:ext cx="1250808" cy="9752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>
            <a:off x="4959862" y="4573077"/>
            <a:ext cx="325644" cy="9073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/>
          <p:nvPr/>
        </p:nvCxnSpPr>
        <p:spPr>
          <a:xfrm>
            <a:off x="6718446" y="4508429"/>
            <a:ext cx="680370" cy="8981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H="1">
            <a:off x="7544761" y="2407912"/>
            <a:ext cx="1020741" cy="7004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 flipH="1">
            <a:off x="6840370" y="2220863"/>
            <a:ext cx="287761" cy="6435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/>
        </p:nvCxnSpPr>
        <p:spPr>
          <a:xfrm flipV="1">
            <a:off x="8040290" y="3497386"/>
            <a:ext cx="1183787" cy="804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7599006" y="4241826"/>
            <a:ext cx="1876891" cy="1020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bgerundetes Rechteck 47"/>
          <p:cNvSpPr/>
          <p:nvPr/>
        </p:nvSpPr>
        <p:spPr>
          <a:xfrm>
            <a:off x="8937774" y="5305636"/>
            <a:ext cx="2092238" cy="941478"/>
          </a:xfrm>
          <a:prstGeom prst="roundRect">
            <a:avLst/>
          </a:prstGeom>
          <a:solidFill>
            <a:srgbClr val="3399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Sozialer Dienst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Michael Winkler</a:t>
            </a:r>
          </a:p>
        </p:txBody>
      </p:sp>
      <p:cxnSp>
        <p:nvCxnSpPr>
          <p:cNvPr id="50" name="Gerader Verbinder 49"/>
          <p:cNvCxnSpPr/>
          <p:nvPr/>
        </p:nvCxnSpPr>
        <p:spPr>
          <a:xfrm>
            <a:off x="8009842" y="3910932"/>
            <a:ext cx="1712656" cy="6621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0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51647" y="240433"/>
            <a:ext cx="10515600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EMOJI-Projekt: Qualitätsmerkmale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51647" y="1548604"/>
            <a:ext cx="11371811" cy="4351338"/>
          </a:xfrm>
        </p:spPr>
        <p:txBody>
          <a:bodyPr>
            <a:normAutofit/>
          </a:bodyPr>
          <a:lstStyle/>
          <a:p>
            <a:pPr marL="109537"/>
            <a:r>
              <a:rPr lang="de-DE" sz="2400" dirty="0">
                <a:cs typeface="Arial" panose="020B0604020202020204" pitchFamily="34" charset="0"/>
              </a:rPr>
              <a:t>Mitarbeiterinnen aus der Beratungsstelle und der Migrationsberatung arbeiten im </a:t>
            </a:r>
            <a:br>
              <a:rPr lang="de-DE" sz="2400" dirty="0">
                <a:cs typeface="Arial" panose="020B0604020202020204" pitchFamily="34" charset="0"/>
              </a:rPr>
            </a:br>
            <a:r>
              <a:rPr lang="de-DE" sz="2400" dirty="0">
                <a:cs typeface="Arial" panose="020B0604020202020204" pitchFamily="34" charset="0"/>
              </a:rPr>
              <a:t>  Projekt zusammen</a:t>
            </a:r>
          </a:p>
          <a:p>
            <a:pPr marL="109537"/>
            <a:r>
              <a:rPr lang="de-DE" sz="2400" dirty="0"/>
              <a:t>Einsatz von </a:t>
            </a:r>
            <a:r>
              <a:rPr lang="de-DE" sz="2400" dirty="0" err="1"/>
              <a:t>SprachmittlerInnen</a:t>
            </a:r>
            <a:r>
              <a:rPr lang="de-DE" sz="2400" dirty="0"/>
              <a:t> und Aufbau eines eigenen Sprachmittler-Pools</a:t>
            </a:r>
          </a:p>
          <a:p>
            <a:pPr marL="109537"/>
            <a:r>
              <a:rPr lang="de-DE" sz="2400" dirty="0" err="1">
                <a:cs typeface="Arial" panose="020B0604020202020204" pitchFamily="34" charset="0"/>
              </a:rPr>
              <a:t>Niederschwelligkeit</a:t>
            </a:r>
            <a:endParaRPr lang="de-DE" sz="2400" dirty="0">
              <a:cs typeface="Arial" panose="020B0604020202020204" pitchFamily="34" charset="0"/>
            </a:endParaRPr>
          </a:p>
          <a:p>
            <a:pPr marL="109537"/>
            <a:r>
              <a:rPr lang="de-DE" sz="2400" dirty="0">
                <a:cs typeface="Arial" panose="020B0604020202020204" pitchFamily="34" charset="0"/>
              </a:rPr>
              <a:t>enge Kooperation mit wichtigen Institutionen und Akteuren</a:t>
            </a:r>
          </a:p>
          <a:p>
            <a:pPr marL="109537"/>
            <a:r>
              <a:rPr lang="de-DE" sz="2400" dirty="0">
                <a:cs typeface="Arial" panose="020B0604020202020204" pitchFamily="34" charset="0"/>
              </a:rPr>
              <a:t>Schulungen des Teams „Interkulturelle Kompetenzen“ und Projekt-Supervision</a:t>
            </a:r>
          </a:p>
          <a:p>
            <a:pPr marL="109537"/>
            <a:r>
              <a:rPr lang="de-DE" sz="2400" dirty="0">
                <a:cs typeface="Arial" panose="020B0604020202020204" pitchFamily="34" charset="0"/>
              </a:rPr>
              <a:t>Enge Verzahnung: Gruppenangebote und persönliche Einzelberatungen </a:t>
            </a:r>
          </a:p>
          <a:p>
            <a:pPr marL="109537"/>
            <a:r>
              <a:rPr lang="de-DE" sz="2400" dirty="0">
                <a:cs typeface="Arial" panose="020B0604020202020204" pitchFamily="34" charset="0"/>
              </a:rPr>
              <a:t>Akquise von Fachkräften mit eigenem Migrationshintergrund</a:t>
            </a:r>
          </a:p>
          <a:p>
            <a:endParaRPr lang="de-DE" sz="2400" dirty="0"/>
          </a:p>
        </p:txBody>
      </p:sp>
      <p:pic>
        <p:nvPicPr>
          <p:cNvPr id="5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52865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9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51647" y="240433"/>
            <a:ext cx="10515600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EMOJI-Projekt: Eindrücke</a:t>
            </a:r>
          </a:p>
        </p:txBody>
      </p:sp>
      <p:pic>
        <p:nvPicPr>
          <p:cNvPr id="7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52865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7131" y="1851370"/>
            <a:ext cx="3439158" cy="257936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046704" y="4903713"/>
            <a:ext cx="20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Respect</a:t>
            </a:r>
            <a:r>
              <a:rPr lang="de-DE" dirty="0"/>
              <a:t> Challenge“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51" y="1421475"/>
            <a:ext cx="4536141" cy="340210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71736" y="4831848"/>
            <a:ext cx="4960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Fachkräfteschulung „Kultursensibler Kinderschutz“</a:t>
            </a:r>
          </a:p>
        </p:txBody>
      </p:sp>
    </p:spTree>
    <p:extLst>
      <p:ext uri="{BB962C8B-B14F-4D97-AF65-F5344CB8AC3E}">
        <p14:creationId xmlns:p14="http://schemas.microsoft.com/office/powerpoint/2010/main" val="292605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1394233" y="1948814"/>
            <a:ext cx="2145671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2AFA80-4324-16AC-AD5E-4E8DC391CB6F}"/>
              </a:ext>
            </a:extLst>
          </p:cNvPr>
          <p:cNvSpPr/>
          <p:nvPr/>
        </p:nvSpPr>
        <p:spPr>
          <a:xfrm>
            <a:off x="851647" y="5328443"/>
            <a:ext cx="10764619" cy="11429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                                                                                                                                </a:t>
            </a:r>
            <a:r>
              <a:rPr lang="de-DE" sz="2000" b="1" dirty="0">
                <a:solidFill>
                  <a:schemeClr val="tx1"/>
                </a:solidFill>
              </a:rPr>
              <a:t>BERATUNGS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für Kinder, Jugendliche und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								deren Familien aus Pforzheim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82069" y="86284"/>
            <a:ext cx="11340353" cy="1181043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  <a:latin typeface="+mn-lt"/>
              </a:rPr>
              <a:t>Was hat uns bewegt?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84033" y="3889317"/>
            <a:ext cx="10299846" cy="13037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de-DE" dirty="0">
                <a:solidFill>
                  <a:srgbClr val="0070C0"/>
                </a:solidFill>
              </a:rPr>
              <a:t>„EMOJI war als Projekt in seinem Verlauf so unvorhersehbar, schön, mühsam, traurig und bewegend wie das Leben der Menschen, die ihren Weg nach Deutschland gefunden haben.“</a:t>
            </a:r>
          </a:p>
        </p:txBody>
      </p:sp>
      <p:pic>
        <p:nvPicPr>
          <p:cNvPr id="7" name="Picture 5" descr="M:\Unsere Beratungsstelle\Öffentlichkeitsarbeit\Logo_neu\PNG\Logo_Beratungsstelle_V1-4c.png">
            <a:extLst>
              <a:ext uri="{FF2B5EF4-FFF2-40B4-BE49-F238E27FC236}">
                <a16:creationId xmlns:a16="http://schemas.microsoft.com/office/drawing/2014/main" id="{9B24AFDE-0F2B-E9B9-0AE3-775709620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19"/>
          <a:stretch/>
        </p:blipFill>
        <p:spPr bwMode="auto">
          <a:xfrm>
            <a:off x="7253117" y="5452865"/>
            <a:ext cx="877681" cy="7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74891" y="2159514"/>
            <a:ext cx="170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Geschichten</a:t>
            </a:r>
          </a:p>
        </p:txBody>
      </p:sp>
      <p:sp>
        <p:nvSpPr>
          <p:cNvPr id="9" name="Ellipse 8"/>
          <p:cNvSpPr/>
          <p:nvPr/>
        </p:nvSpPr>
        <p:spPr>
          <a:xfrm>
            <a:off x="3367141" y="1153433"/>
            <a:ext cx="2795397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45989" y="1204907"/>
            <a:ext cx="241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Das Vertrauen und </a:t>
            </a:r>
            <a:br>
              <a:rPr lang="de-DE" dirty="0"/>
            </a:br>
            <a:r>
              <a:rPr lang="de-DE" dirty="0"/>
              <a:t>der persönliche Kontakt</a:t>
            </a:r>
          </a:p>
        </p:txBody>
      </p:sp>
      <p:sp>
        <p:nvSpPr>
          <p:cNvPr id="11" name="Ellipse 10"/>
          <p:cNvSpPr/>
          <p:nvPr/>
        </p:nvSpPr>
        <p:spPr>
          <a:xfrm>
            <a:off x="6363211" y="1537677"/>
            <a:ext cx="2145671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642898" y="1646589"/>
            <a:ext cx="1636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Die Fortschritte</a:t>
            </a:r>
            <a:br>
              <a:rPr lang="de-DE" dirty="0"/>
            </a:br>
            <a:r>
              <a:rPr lang="de-DE" dirty="0"/>
              <a:t>der Klienten</a:t>
            </a:r>
          </a:p>
        </p:txBody>
      </p:sp>
      <p:sp>
        <p:nvSpPr>
          <p:cNvPr id="13" name="Ellipse 12"/>
          <p:cNvSpPr/>
          <p:nvPr/>
        </p:nvSpPr>
        <p:spPr>
          <a:xfrm>
            <a:off x="2467068" y="2823094"/>
            <a:ext cx="2145671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870737" y="2920844"/>
            <a:ext cx="137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Die neuen </a:t>
            </a:r>
            <a:br>
              <a:rPr lang="de-DE" dirty="0"/>
            </a:br>
            <a:r>
              <a:rPr lang="de-DE" dirty="0"/>
              <a:t>Erkenntnisse</a:t>
            </a:r>
          </a:p>
        </p:txBody>
      </p:sp>
      <p:sp>
        <p:nvSpPr>
          <p:cNvPr id="15" name="Ellipse 14"/>
          <p:cNvSpPr/>
          <p:nvPr/>
        </p:nvSpPr>
        <p:spPr>
          <a:xfrm>
            <a:off x="4306575" y="2189351"/>
            <a:ext cx="2145671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637420" y="2310860"/>
            <a:ext cx="1539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Unsere Weiter</a:t>
            </a:r>
            <a:br>
              <a:rPr lang="de-DE" dirty="0"/>
            </a:br>
            <a:r>
              <a:rPr lang="de-DE" dirty="0"/>
              <a:t>-entwicklung</a:t>
            </a:r>
          </a:p>
        </p:txBody>
      </p:sp>
      <p:sp>
        <p:nvSpPr>
          <p:cNvPr id="17" name="Ellipse 16"/>
          <p:cNvSpPr/>
          <p:nvPr/>
        </p:nvSpPr>
        <p:spPr>
          <a:xfrm>
            <a:off x="8736722" y="1297130"/>
            <a:ext cx="2182777" cy="9733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8962749" y="1415403"/>
            <a:ext cx="173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 tollen Kooperationen</a:t>
            </a:r>
          </a:p>
        </p:txBody>
      </p:sp>
      <p:sp>
        <p:nvSpPr>
          <p:cNvPr id="19" name="Ellipse 18"/>
          <p:cNvSpPr/>
          <p:nvPr/>
        </p:nvSpPr>
        <p:spPr>
          <a:xfrm>
            <a:off x="6315692" y="2730051"/>
            <a:ext cx="2145671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596350" y="2940751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Veränderungen</a:t>
            </a:r>
          </a:p>
        </p:txBody>
      </p:sp>
      <p:sp>
        <p:nvSpPr>
          <p:cNvPr id="21" name="Ellipse 20"/>
          <p:cNvSpPr/>
          <p:nvPr/>
        </p:nvSpPr>
        <p:spPr>
          <a:xfrm>
            <a:off x="8712363" y="2480168"/>
            <a:ext cx="2145671" cy="86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9018047" y="2593285"/>
            <a:ext cx="162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Kreativität und </a:t>
            </a:r>
            <a:br>
              <a:rPr lang="de-DE" dirty="0"/>
            </a:br>
            <a:r>
              <a:rPr lang="de-DE" dirty="0"/>
              <a:t>Flexibilität</a:t>
            </a:r>
          </a:p>
        </p:txBody>
      </p:sp>
    </p:spTree>
    <p:extLst>
      <p:ext uri="{BB962C8B-B14F-4D97-AF65-F5344CB8AC3E}">
        <p14:creationId xmlns:p14="http://schemas.microsoft.com/office/powerpoint/2010/main" val="418945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B71F5B9936C4ABF9A2D5BEDF27B84" ma:contentTypeVersion="13" ma:contentTypeDescription="Ein neues Dokument erstellen." ma:contentTypeScope="" ma:versionID="8522d77c3d77885f1fe96590ed07d442">
  <xsd:schema xmlns:xsd="http://www.w3.org/2001/XMLSchema" xmlns:xs="http://www.w3.org/2001/XMLSchema" xmlns:p="http://schemas.microsoft.com/office/2006/metadata/properties" xmlns:ns2="6c06c04d-3500-4bbb-b465-7eb31af7e72e" xmlns:ns3="fca23a55-77af-433a-8b48-1d7938ff6d54" targetNamespace="http://schemas.microsoft.com/office/2006/metadata/properties" ma:root="true" ma:fieldsID="53c879fe85a491cac2b03f3398bec551" ns2:_="" ns3:_="">
    <xsd:import namespace="6c06c04d-3500-4bbb-b465-7eb31af7e72e"/>
    <xsd:import namespace="fca23a55-77af-433a-8b48-1d7938ff6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6c04d-3500-4bbb-b465-7eb31af7e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4c930fe5-1d79-4f1e-864d-9c3caa46a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23a55-77af-433a-8b48-1d7938ff6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6DC70-A836-40DF-BE68-2D0829637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A5D18-8FFA-44A0-B25B-6D36D16BF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6c04d-3500-4bbb-b465-7eb31af7e72e"/>
    <ds:schemaRef ds:uri="fca23a55-77af-433a-8b48-1d7938ff6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Breitbild</PresentationFormat>
  <Paragraphs>90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EMOJI Abschlussfest  Rückblick und Ausblick     – Was hat uns bewegt?  </vt:lpstr>
      <vt:lpstr>Situation in Pforzheim</vt:lpstr>
      <vt:lpstr>Das EMOJI-Team zu Beginn des Projekts</vt:lpstr>
      <vt:lpstr>EMOJI-Projekt: Migrationsfamilien stärken</vt:lpstr>
      <vt:lpstr>EMOJI-Projekt: Angebote            erreicht</vt:lpstr>
      <vt:lpstr>EMOJI-Projekt: Netzwerkarbeit         </vt:lpstr>
      <vt:lpstr>EMOJI-Projekt: Qualitätsmerkmale</vt:lpstr>
      <vt:lpstr>EMOJI-Projekt: Eindrücke</vt:lpstr>
      <vt:lpstr>Was hat uns bewegt?</vt:lpstr>
      <vt:lpstr>AUSBLICK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Projektvorstellung im Jugendhilfeausschuss Pforzheim 27.10.2022</dc:title>
  <dc:creator>Stefanie Schneider</dc:creator>
  <cp:lastModifiedBy>Schroth, Sabine</cp:lastModifiedBy>
  <cp:revision>89</cp:revision>
  <cp:lastPrinted>2022-10-27T08:14:20Z</cp:lastPrinted>
  <dcterms:created xsi:type="dcterms:W3CDTF">2022-09-22T12:10:46Z</dcterms:created>
  <dcterms:modified xsi:type="dcterms:W3CDTF">2023-09-27T13:18:17Z</dcterms:modified>
</cp:coreProperties>
</file>