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8" r:id="rId2"/>
    <p:sldId id="596" r:id="rId3"/>
    <p:sldId id="259" r:id="rId4"/>
    <p:sldId id="262" r:id="rId5"/>
    <p:sldId id="263" r:id="rId6"/>
    <p:sldId id="265" r:id="rId7"/>
    <p:sldId id="269" r:id="rId8"/>
    <p:sldId id="267" r:id="rId9"/>
    <p:sldId id="479" r:id="rId10"/>
    <p:sldId id="270" r:id="rId11"/>
    <p:sldId id="574" r:id="rId12"/>
    <p:sldId id="272" r:id="rId13"/>
    <p:sldId id="446" r:id="rId14"/>
    <p:sldId id="274" r:id="rId15"/>
    <p:sldId id="275" r:id="rId16"/>
    <p:sldId id="447" r:id="rId17"/>
    <p:sldId id="484" r:id="rId18"/>
    <p:sldId id="280" r:id="rId19"/>
    <p:sldId id="282" r:id="rId20"/>
    <p:sldId id="283" r:id="rId21"/>
    <p:sldId id="284" r:id="rId22"/>
    <p:sldId id="285" r:id="rId23"/>
    <p:sldId id="286" r:id="rId24"/>
    <p:sldId id="485" r:id="rId25"/>
    <p:sldId id="287" r:id="rId26"/>
    <p:sldId id="289" r:id="rId27"/>
    <p:sldId id="291" r:id="rId28"/>
    <p:sldId id="292" r:id="rId29"/>
    <p:sldId id="294" r:id="rId30"/>
    <p:sldId id="422" r:id="rId31"/>
    <p:sldId id="296" r:id="rId32"/>
    <p:sldId id="300" r:id="rId33"/>
    <p:sldId id="301" r:id="rId34"/>
    <p:sldId id="394" r:id="rId35"/>
    <p:sldId id="304" r:id="rId36"/>
    <p:sldId id="572" r:id="rId37"/>
    <p:sldId id="341" r:id="rId38"/>
    <p:sldId id="342" r:id="rId39"/>
    <p:sldId id="343" r:id="rId40"/>
    <p:sldId id="344" r:id="rId41"/>
    <p:sldId id="345" r:id="rId42"/>
    <p:sldId id="598" r:id="rId43"/>
    <p:sldId id="347" r:id="rId44"/>
    <p:sldId id="348" r:id="rId45"/>
    <p:sldId id="576" r:id="rId46"/>
    <p:sldId id="350" r:id="rId47"/>
    <p:sldId id="600" r:id="rId48"/>
    <p:sldId id="599" r:id="rId49"/>
    <p:sldId id="529" r:id="rId50"/>
    <p:sldId id="577" r:id="rId51"/>
    <p:sldId id="578" r:id="rId52"/>
    <p:sldId id="534" r:id="rId53"/>
    <p:sldId id="580" r:id="rId54"/>
    <p:sldId id="582" r:id="rId55"/>
    <p:sldId id="583" r:id="rId56"/>
    <p:sldId id="585" r:id="rId57"/>
    <p:sldId id="587" r:id="rId58"/>
    <p:sldId id="592" r:id="rId59"/>
    <p:sldId id="597" r:id="rId60"/>
  </p:sldIdLst>
  <p:sldSz cx="9144000" cy="6858000" type="screen4x3"/>
  <p:notesSz cx="6669088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0" d="100"/>
          <a:sy n="60" d="100"/>
        </p:scale>
        <p:origin x="-1800" y="-5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Diagramm%20in%20Microsoft%20PowerPoint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161432220267807E-2"/>
          <c:y val="7.4926183396037349E-2"/>
          <c:w val="0.86034858392710156"/>
          <c:h val="0.754909160416085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85000"/>
              </a:schemeClr>
            </a:solidFill>
          </c:spPr>
          <c:invertIfNegative val="0"/>
          <c:dLbls>
            <c:delete val="1"/>
          </c:dLbls>
          <c:cat>
            <c:numRef>
              <c:f>Besucher!$B$1:$I$1</c:f>
              <c:numCache>
                <c:formatCode>General</c:formatCode>
                <c:ptCount val="8"/>
                <c:pt idx="0">
                  <c:v>1975</c:v>
                </c:pt>
                <c:pt idx="1">
                  <c:v>1980</c:v>
                </c:pt>
                <c:pt idx="2">
                  <c:v>1985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2005</c:v>
                </c:pt>
                <c:pt idx="7">
                  <c:v>2014</c:v>
                </c:pt>
              </c:numCache>
            </c:numRef>
          </c:cat>
          <c:val>
            <c:numRef>
              <c:f>Besucher!$B$2:$I$2</c:f>
              <c:numCache>
                <c:formatCode>General</c:formatCode>
                <c:ptCount val="8"/>
                <c:pt idx="0">
                  <c:v>0.25</c:v>
                </c:pt>
                <c:pt idx="1">
                  <c:v>1</c:v>
                </c:pt>
                <c:pt idx="2">
                  <c:v>1.3</c:v>
                </c:pt>
                <c:pt idx="3">
                  <c:v>1.8</c:v>
                </c:pt>
                <c:pt idx="4">
                  <c:v>2.4</c:v>
                </c:pt>
                <c:pt idx="5">
                  <c:v>3.2</c:v>
                </c:pt>
                <c:pt idx="6">
                  <c:v>3.8</c:v>
                </c:pt>
                <c:pt idx="7">
                  <c:v>5.2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5882880"/>
        <c:axId val="35884416"/>
      </c:barChart>
      <c:catAx>
        <c:axId val="35882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3300000" vert="horz"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de-DE"/>
          </a:p>
        </c:txPr>
        <c:crossAx val="3588441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5884416"/>
        <c:scaling>
          <c:orientation val="minMax"/>
          <c:max val="5.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de-DE"/>
          </a:p>
        </c:txPr>
        <c:crossAx val="35882880"/>
        <c:crosses val="autoZero"/>
        <c:crossBetween val="between"/>
        <c:majorUnit val="0.5"/>
        <c:minorUnit val="0.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3.8964372257234432E-2"/>
          <c:w val="0.96207447465546003"/>
          <c:h val="0.87048844109898704"/>
        </c:manualLayout>
      </c:layout>
      <c:barChart>
        <c:barDir val="col"/>
        <c:grouping val="clustered"/>
        <c:varyColors val="0"/>
        <c:ser>
          <c:idx val="0"/>
          <c:order val="0"/>
          <c:spPr>
            <a:scene3d>
              <a:camera prst="orthographicFront"/>
              <a:lightRig rig="soft" dir="t"/>
            </a:scene3d>
            <a:sp3d>
              <a:bevelT w="107950" h="120650"/>
              <a:bevelB prst="relaxedInset"/>
            </a:sp3d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320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600" b="0" dirty="0">
                        <a:solidFill>
                          <a:schemeClr val="tx1"/>
                        </a:solidFill>
                      </a:rPr>
                      <a:t>1300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tx>
                <c:rich>
                  <a:bodyPr/>
                  <a:lstStyle/>
                  <a:p>
                    <a:r>
                      <a:rPr lang="en-US" dirty="0" smtClean="0"/>
                      <a:t>3600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'[Diagramm in Microsoft PowerPoint]Tabelle1'!$B$1:$J$1</c:f>
              <c:strCache>
                <c:ptCount val="9"/>
                <c:pt idx="0">
                  <c:v>1975</c:v>
                </c:pt>
                <c:pt idx="1">
                  <c:v>1980</c:v>
                </c:pt>
                <c:pt idx="2">
                  <c:v>1985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2005</c:v>
                </c:pt>
                <c:pt idx="7">
                  <c:v>2010</c:v>
                </c:pt>
                <c:pt idx="8">
                  <c:v>2014</c:v>
                </c:pt>
              </c:strCache>
            </c:strRef>
          </c:cat>
          <c:val>
            <c:numRef>
              <c:f>'[Diagramm in Microsoft PowerPoint]Tabelle1'!$B$2:$J$2</c:f>
              <c:numCache>
                <c:formatCode>General</c:formatCode>
                <c:ptCount val="9"/>
                <c:pt idx="0">
                  <c:v>130</c:v>
                </c:pt>
                <c:pt idx="1">
                  <c:v>320</c:v>
                </c:pt>
                <c:pt idx="2">
                  <c:v>800</c:v>
                </c:pt>
                <c:pt idx="3">
                  <c:v>1080</c:v>
                </c:pt>
                <c:pt idx="4">
                  <c:v>1300</c:v>
                </c:pt>
                <c:pt idx="5">
                  <c:v>2100</c:v>
                </c:pt>
                <c:pt idx="6">
                  <c:v>2800</c:v>
                </c:pt>
                <c:pt idx="7">
                  <c:v>3200</c:v>
                </c:pt>
                <c:pt idx="8">
                  <c:v>3500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183360"/>
        <c:axId val="87184896"/>
      </c:barChart>
      <c:catAx>
        <c:axId val="871833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de-DE"/>
          </a:p>
        </c:txPr>
        <c:crossAx val="87184896"/>
        <c:crosses val="autoZero"/>
        <c:auto val="1"/>
        <c:lblAlgn val="ctr"/>
        <c:lblOffset val="100"/>
        <c:noMultiLvlLbl val="0"/>
      </c:catAx>
      <c:valAx>
        <c:axId val="8718489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871833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25%</a:t>
                    </a:r>
                    <a:endParaRPr lang="en-US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21%</a:t>
                    </a:r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5%</a:t>
                    </a:r>
                    <a:endParaRPr lang="en-US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400"/>
                </a:pPr>
                <a:endParaRPr lang="de-DE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Tabelle1!$A$2:$A$5</c:f>
              <c:strCache>
                <c:ptCount val="4"/>
                <c:pt idx="0">
                  <c:v>Deutschland</c:v>
                </c:pt>
                <c:pt idx="1">
                  <c:v>Frankreich</c:v>
                </c:pt>
                <c:pt idx="2">
                  <c:v>Schweiz</c:v>
                </c:pt>
                <c:pt idx="3">
                  <c:v>Sonstiges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0.49</c:v>
                </c:pt>
                <c:pt idx="1">
                  <c:v>0.23</c:v>
                </c:pt>
                <c:pt idx="2">
                  <c:v>0.2</c:v>
                </c:pt>
                <c:pt idx="3">
                  <c:v>0.08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7768870905025755"/>
          <c:y val="0.33492695366709802"/>
          <c:w val="0.22231129094974239"/>
          <c:h val="0.39570893531387685"/>
        </c:manualLayout>
      </c:layout>
      <c:overlay val="0"/>
      <c:txPr>
        <a:bodyPr/>
        <a:lstStyle/>
        <a:p>
          <a:pPr>
            <a:defRPr sz="2000"/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8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52AB1-5946-4721-AB94-7FDA457C8847}" type="datetimeFigureOut">
              <a:rPr lang="de-DE" smtClean="0"/>
              <a:t>23.03.2015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8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B89E4-21BF-4951-B32A-3BA190E0FF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7016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8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35C7B-4F3D-4211-89DE-CA28ECC1F14F}" type="datetimeFigureOut">
              <a:rPr lang="de-DE" smtClean="0"/>
              <a:t>23.03.2015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8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9DF23-C7E0-40B6-AF2D-4B59416F92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848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20E36-DDF9-4D7D-A430-0FAF3901F5D9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3200">
                <a:solidFill>
                  <a:schemeClr val="tx1"/>
                </a:solidFill>
                <a:latin typeface="TheMix B6 SemiBold" pitchFamily="34" charset="0"/>
                <a:ea typeface="ヒラギノ角ゴ Pro W3" pitchFamily="-84" charset="-128"/>
              </a:defRPr>
            </a:lvl1pPr>
            <a:lvl2pPr marL="742950" indent="-285750" defTabSz="955675" eaLnBrk="0" hangingPunct="0">
              <a:defRPr sz="3200">
                <a:solidFill>
                  <a:schemeClr val="tx1"/>
                </a:solidFill>
                <a:latin typeface="TheMix B6 SemiBold" pitchFamily="34" charset="0"/>
                <a:ea typeface="ヒラギノ角ゴ Pro W3" pitchFamily="-84" charset="-128"/>
              </a:defRPr>
            </a:lvl2pPr>
            <a:lvl3pPr marL="1143000" indent="-228600" defTabSz="955675" eaLnBrk="0" hangingPunct="0">
              <a:defRPr sz="3200">
                <a:solidFill>
                  <a:schemeClr val="tx1"/>
                </a:solidFill>
                <a:latin typeface="TheMix B6 SemiBold" pitchFamily="34" charset="0"/>
                <a:ea typeface="ヒラギノ角ゴ Pro W3" pitchFamily="-84" charset="-128"/>
              </a:defRPr>
            </a:lvl3pPr>
            <a:lvl4pPr marL="1600200" indent="-228600" defTabSz="955675" eaLnBrk="0" hangingPunct="0">
              <a:defRPr sz="3200">
                <a:solidFill>
                  <a:schemeClr val="tx1"/>
                </a:solidFill>
                <a:latin typeface="TheMix B6 SemiBold" pitchFamily="34" charset="0"/>
                <a:ea typeface="ヒラギノ角ゴ Pro W3" pitchFamily="-84" charset="-128"/>
              </a:defRPr>
            </a:lvl4pPr>
            <a:lvl5pPr marL="2057400" indent="-228600" defTabSz="955675" eaLnBrk="0" hangingPunct="0">
              <a:defRPr sz="3200">
                <a:solidFill>
                  <a:schemeClr val="tx1"/>
                </a:solidFill>
                <a:latin typeface="TheMix B6 SemiBold" pitchFamily="34" charset="0"/>
                <a:ea typeface="ヒラギノ角ゴ Pro W3" pitchFamily="-84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heMix B6 SemiBold" pitchFamily="34" charset="0"/>
                <a:ea typeface="ヒラギノ角ゴ Pro W3" pitchFamily="-84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heMix B6 SemiBold" pitchFamily="34" charset="0"/>
                <a:ea typeface="ヒラギノ角ゴ Pro W3" pitchFamily="-84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heMix B6 SemiBold" pitchFamily="34" charset="0"/>
                <a:ea typeface="ヒラギノ角ゴ Pro W3" pitchFamily="-84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heMix B6 SemiBold" pitchFamily="34" charset="0"/>
                <a:ea typeface="ヒラギノ角ゴ Pro W3" pitchFamily="-84" charset="-128"/>
              </a:defRPr>
            </a:lvl9pPr>
          </a:lstStyle>
          <a:p>
            <a:pPr eaLnBrk="1" hangingPunct="1"/>
            <a:fld id="{4D82EF6E-878B-4BAB-A2BA-AEA198E22707}" type="slidenum">
              <a:rPr lang="de-DE" sz="1200">
                <a:latin typeface="Arial" pitchFamily="34" charset="0"/>
              </a:rPr>
              <a:pPr eaLnBrk="1" hangingPunct="1"/>
              <a:t>9</a:t>
            </a:fld>
            <a:endParaRPr lang="de-DE" sz="1200">
              <a:latin typeface="Arial" pitchFamily="34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2950"/>
            <a:ext cx="4964112" cy="3724275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8155" y="4714875"/>
            <a:ext cx="5332778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  <a:ea typeface="ヒラギノ角ゴ Pro W3" pitchFamily="-8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29BE6-4354-45CD-9370-F2538FCD0FFD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8319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29BE6-4354-45CD-9370-F2538FCD0FFD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8319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29BE6-4354-45CD-9370-F2538FCD0FFD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8319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29BE6-4354-45CD-9370-F2538FCD0FFD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8319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29BE6-4354-45CD-9370-F2538FCD0FFD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8319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29BE6-4354-45CD-9370-F2538FCD0FFD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8319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29BE6-4354-45CD-9370-F2538FCD0FFD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8319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C27C-8455-49C4-B17E-3035BDF4503B}" type="datetimeFigureOut">
              <a:rPr lang="de-DE" smtClean="0"/>
              <a:t>23.03.2015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0239-8636-4276-A95D-7F360B20342E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" y="88"/>
            <a:ext cx="9143765" cy="685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13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C27C-8455-49C4-B17E-3035BDF4503B}" type="datetimeFigureOut">
              <a:rPr lang="de-DE" smtClean="0"/>
              <a:t>23.03.2015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0239-8636-4276-A95D-7F360B2034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9312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C27C-8455-49C4-B17E-3035BDF4503B}" type="datetimeFigureOut">
              <a:rPr lang="de-DE" smtClean="0"/>
              <a:t>23.03.2015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0239-8636-4276-A95D-7F360B2034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334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C27C-8455-49C4-B17E-3035BDF4503B}" type="datetimeFigureOut">
              <a:rPr lang="de-DE" smtClean="0"/>
              <a:t>23.03.2015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0239-8636-4276-A95D-7F360B2034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809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C27C-8455-49C4-B17E-3035BDF4503B}" type="datetimeFigureOut">
              <a:rPr lang="de-DE" smtClean="0"/>
              <a:t>23.03.2015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0239-8636-4276-A95D-7F360B2034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5608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C27C-8455-49C4-B17E-3035BDF4503B}" type="datetimeFigureOut">
              <a:rPr lang="de-DE" smtClean="0"/>
              <a:t>23.03.2015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0239-8636-4276-A95D-7F360B2034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9067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C27C-8455-49C4-B17E-3035BDF4503B}" type="datetimeFigureOut">
              <a:rPr lang="de-DE" smtClean="0"/>
              <a:t>23.03.2015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0239-8636-4276-A95D-7F360B2034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8742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C27C-8455-49C4-B17E-3035BDF4503B}" type="datetimeFigureOut">
              <a:rPr lang="de-DE" smtClean="0"/>
              <a:t>23.03.2015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0239-8636-4276-A95D-7F360B2034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0805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C27C-8455-49C4-B17E-3035BDF4503B}" type="datetimeFigureOut">
              <a:rPr lang="de-DE" smtClean="0"/>
              <a:t>23.03.2015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0239-8636-4276-A95D-7F360B2034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968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C27C-8455-49C4-B17E-3035BDF4503B}" type="datetimeFigureOut">
              <a:rPr lang="de-DE" smtClean="0"/>
              <a:t>23.03.2015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0239-8636-4276-A95D-7F360B2034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028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C27C-8455-49C4-B17E-3035BDF4503B}" type="datetimeFigureOut">
              <a:rPr lang="de-DE" smtClean="0"/>
              <a:t>23.03.2015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0239-8636-4276-A95D-7F360B2034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1581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DC27C-8455-49C4-B17E-3035BDF4503B}" type="datetimeFigureOut">
              <a:rPr lang="de-DE" smtClean="0"/>
              <a:t>23.03.2015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D0239-8636-4276-A95D-7F360B20342E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" y="88"/>
            <a:ext cx="9143765" cy="685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3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corporate.europapark.com/typo3temp/pics/34b4316658.jpg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jpeg"/><Relationship Id="rId18" Type="http://schemas.openxmlformats.org/officeDocument/2006/relationships/hyperlink" Target="//upload.wikimedia.org/wikipedia/commons/c/c5/Logo_FC_Bayern_M%C3%BCnchen.svg" TargetMode="External"/><Relationship Id="rId26" Type="http://schemas.openxmlformats.org/officeDocument/2006/relationships/hyperlink" Target="http://www.fullmotion.de/blog/wp-content/uploads/siemens-logo.jpg" TargetMode="External"/><Relationship Id="rId39" Type="http://schemas.microsoft.com/office/2007/relationships/hdphoto" Target="../media/hdphoto7.wdp"/><Relationship Id="rId3" Type="http://schemas.openxmlformats.org/officeDocument/2006/relationships/image" Target="../media/image74.jpeg"/><Relationship Id="rId21" Type="http://schemas.openxmlformats.org/officeDocument/2006/relationships/hyperlink" Target="http://ruaultsarl.nexenservices.com/cocktailmaster/complements/photos/granini.jpg" TargetMode="External"/><Relationship Id="rId34" Type="http://schemas.openxmlformats.org/officeDocument/2006/relationships/image" Target="../media/image95.png"/><Relationship Id="rId42" Type="http://schemas.microsoft.com/office/2007/relationships/hdphoto" Target="../media/hdphoto8.wdp"/><Relationship Id="rId7" Type="http://schemas.openxmlformats.org/officeDocument/2006/relationships/image" Target="../media/image78.jpeg"/><Relationship Id="rId12" Type="http://schemas.openxmlformats.org/officeDocument/2006/relationships/hyperlink" Target="http://www.wandersuechtig.de/images/stories/touren/testberichte/logos/adidas/adidas%20logo.jpg" TargetMode="External"/><Relationship Id="rId17" Type="http://schemas.openxmlformats.org/officeDocument/2006/relationships/image" Target="../media/image84.png"/><Relationship Id="rId25" Type="http://schemas.openxmlformats.org/officeDocument/2006/relationships/image" Target="../media/image89.jpeg"/><Relationship Id="rId33" Type="http://schemas.microsoft.com/office/2007/relationships/hdphoto" Target="../media/hdphoto4.wdp"/><Relationship Id="rId38" Type="http://schemas.openxmlformats.org/officeDocument/2006/relationships/image" Target="../media/image97.png"/><Relationship Id="rId46" Type="http://schemas.openxmlformats.org/officeDocument/2006/relationships/image" Target="../media/image103.png"/><Relationship Id="rId2" Type="http://schemas.openxmlformats.org/officeDocument/2006/relationships/image" Target="../media/image73.jpeg"/><Relationship Id="rId16" Type="http://schemas.openxmlformats.org/officeDocument/2006/relationships/hyperlink" Target="//upload.wikimedia.org/wikipedia/de/8/82/Erdinger_Wei%C3%9Fbr%C3%A4u_logo.svg" TargetMode="External"/><Relationship Id="rId20" Type="http://schemas.openxmlformats.org/officeDocument/2006/relationships/image" Target="../media/image86.jpeg"/><Relationship Id="rId29" Type="http://schemas.openxmlformats.org/officeDocument/2006/relationships/image" Target="../media/image92.jpeg"/><Relationship Id="rId41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microsoft.com/office/2007/relationships/hdphoto" Target="../media/hdphoto2.wdp"/><Relationship Id="rId24" Type="http://schemas.openxmlformats.org/officeDocument/2006/relationships/image" Target="../media/image88.jpeg"/><Relationship Id="rId32" Type="http://schemas.openxmlformats.org/officeDocument/2006/relationships/image" Target="../media/image94.png"/><Relationship Id="rId37" Type="http://schemas.microsoft.com/office/2007/relationships/hdphoto" Target="../media/hdphoto6.wdp"/><Relationship Id="rId40" Type="http://schemas.openxmlformats.org/officeDocument/2006/relationships/image" Target="../media/image98.jpeg"/><Relationship Id="rId45" Type="http://schemas.openxmlformats.org/officeDocument/2006/relationships/image" Target="../media/image102.png"/><Relationship Id="rId5" Type="http://schemas.openxmlformats.org/officeDocument/2006/relationships/image" Target="../media/image76.jpeg"/><Relationship Id="rId15" Type="http://schemas.openxmlformats.org/officeDocument/2006/relationships/image" Target="../media/image83.jpeg"/><Relationship Id="rId23" Type="http://schemas.openxmlformats.org/officeDocument/2006/relationships/hyperlink" Target="http://allcarlogos.net/wp-content/uploads/2012/11/mercedes-benz-logo-AT-1.jpg" TargetMode="External"/><Relationship Id="rId28" Type="http://schemas.openxmlformats.org/officeDocument/2006/relationships/image" Target="../media/image91.jpeg"/><Relationship Id="rId36" Type="http://schemas.openxmlformats.org/officeDocument/2006/relationships/image" Target="../media/image96.png"/><Relationship Id="rId10" Type="http://schemas.openxmlformats.org/officeDocument/2006/relationships/image" Target="../media/image81.png"/><Relationship Id="rId19" Type="http://schemas.openxmlformats.org/officeDocument/2006/relationships/image" Target="../media/image85.png"/><Relationship Id="rId31" Type="http://schemas.microsoft.com/office/2007/relationships/hdphoto" Target="../media/hdphoto3.wdp"/><Relationship Id="rId44" Type="http://schemas.openxmlformats.org/officeDocument/2006/relationships/image" Target="../media/image101.png"/><Relationship Id="rId4" Type="http://schemas.openxmlformats.org/officeDocument/2006/relationships/image" Target="../media/image75.jpeg"/><Relationship Id="rId9" Type="http://schemas.openxmlformats.org/officeDocument/2006/relationships/image" Target="../media/image80.jpeg"/><Relationship Id="rId14" Type="http://schemas.openxmlformats.org/officeDocument/2006/relationships/hyperlink" Target="http://www.swdgu.de/2010/pix/logo_db-bahn.jpg" TargetMode="External"/><Relationship Id="rId22" Type="http://schemas.openxmlformats.org/officeDocument/2006/relationships/image" Target="../media/image87.jpeg"/><Relationship Id="rId27" Type="http://schemas.openxmlformats.org/officeDocument/2006/relationships/image" Target="../media/image90.jpeg"/><Relationship Id="rId30" Type="http://schemas.openxmlformats.org/officeDocument/2006/relationships/image" Target="../media/image93.png"/><Relationship Id="rId35" Type="http://schemas.microsoft.com/office/2007/relationships/hdphoto" Target="../media/hdphoto5.wdp"/><Relationship Id="rId43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95536" y="116632"/>
            <a:ext cx="51845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Herzlich Willkommen!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http://picture.europapark.de/Website/Download.aspx?Purpose=AssetManager&amp;Random=91ff27e5-17ac-4a87-bdd6-580c440f6fcb&amp;RelativeDownloadPath=\180113\d2o4hfij\q5z1aach\Euromaus_Herein_3D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676" y="980728"/>
            <a:ext cx="7499716" cy="46800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5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95536" y="116632"/>
            <a:ext cx="6624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Der Europa-Park </a:t>
            </a:r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in Zahlen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http://www.skkoesser.de/pix/teas_lupe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AutoShape 4" descr="data:image/jpeg;base64,/9j/4AAQSkZJRgABAQAAAQABAAD/2wCEAAkGBhQSERUUEhQUFRUWFxUVFBQWGBUXFxcVFxcXFRcYFxQXHCYfFxokHBoYHy8gIycpLCwsFx4xNTAqNSYrLCkBCQoKDgwOGg8PGiwkHiQqLCwsKSwsKiwqLywsLCwsLCwsLC80LCwsLSwsKSwvKiwsLCwsLC0sLCwsLCwsLCwpLP/AABEIAMIBAwMBIgACEQEDEQH/xAAcAAABBQEBAQAAAAAAAAAAAAAGAAIEBQcBAwj/xABJEAACAAMEBgYGBwUHAwUAAAABAgADEQQFEiEGMUFRYXEHEyKBkaEyUnKxwfAUI0JigpLRQ3OisuEVJFOjwtLxFjPDNERjk7P/xAAbAQACAwEBAQAAAAAAAAAAAAAEBQADBgIBB//EADoRAAEDAgMEBwcDAgcAAAAAAAEAAgMEEQUhMRITQXEiUWGBscHwFCMyM5Gh0TRC8SThFTVDUmJysv/aAAwDAQACEQMRAD8A1yFHY5Fa6XCYY7UBJyA2w8xQ6WW3BKCjXMND7IzPwHfFkMZkeGDiqKmYQROkPAIe0i0hx4iWwSUzzyBp9pvgOW2M/tenDM+CzS8RJopILMx4S1/rHhp5epLiSDkoDPxY5gHkM/xQSdFujYWUbQw7cyoQn7KDI05mteQhtPUbgbuLIBIKOi9qO/qMyc+wDgvO7bHebdp1kKPVckH/ACwad8XMyzECkxRmMx6S7iKkCo7hBjLsgiFfFiHVk7V7Xhr8oppq6TeBrzcFEV2FQmEviFnDNZWLVMu+2DqycJ7UutaFTkZbbxrHgdcbZc95LPlJMTU4DDeNhB4g1HdGO6e2aslH2o9K8GB+KiC/olvPHZ3Q/ZYMOAcZ/wASnximthEchsisLqTPAC7ULRVj0EeSGPQGAU0TxHRDQYcIiiRitvy1mXJdhkaUU8TkPDX3RZxQaVj6n8S/ERdTtDpWg9aFrHlkD3N1AKzHTS8zIsxw+lMIlqRsBBLEcaCnfFv0U6MLLs3XEAzJtc9yKSoA4Egnw3RQdINlLWdH19XNUtwVgVr44fGDvo5tSvYJQGtMSNwIYn3EHvg7EXHeW4WSzA2NEG0Nbm6Jlsw3REvCxgqcthiyBiuve1BJZzzzA5wujBLgBqnEzmtjc52lkEW6UGlTAdqOD3qRFj0MWotZpgOoOhHNkz/lEUukdtEmyzWORwlVH3nGEe+vcYIuh67DLsZcinWPl7KAJX82LwhpiZF2hIMAadh54XWhKIeBHEEOpChaRcpCpDqQqRFEykcpD4aYiibSEY6Y5WIomkRwiHRwxFE2OQ6kKIooscrChRFEwwJaZN25Y+6x8T/SC0wI6YD6xPYPvg/Dvnjv8Eoxn9I7mPFYfpE2K1zf3hXuBw+4Rt+h8kCySAP8JD4gMfMmMRv0Utkz98fNo3PRFgbJII/wk8lAPmIqqfjKKorboch4K9VYj3glZb+y3uMS1EeVqXsN7Le6KGZOCKkF2EdiynTNa2N+BQ/xAfGPfoZn9qav3AeGTkf6vfDNLlrYpvJD/mLEbocm/XuN8tvJ5f6w1xP4hyWfwI+6PM+S2mWY8LfeiSQC9czQAZmvKHK2UA+lV/jrpa19OYJKDecy7eX8sA0sIlf0tBqmlfVGnjuzNx08/oFaTuk2yy5rSnMwOoBC4K4gRiqCDTuJBgwkzcQB3ivjHznpgKW8cUT+Uj4RvlwTcVnkkajLlkd6LHFRGI3loVlHM6aFr3akK1iBellxoy7x/wAHxpE8R5zhlFLSWm4RLmhzS06FZva7GO1LmKCCCrKcwQdfcYrbhu+dYphNndXlNTFKmFgctRWYoPaGqpGeo11gnvu0qz0UVwnNvgOECt66UyZD9X2pk0kASpYxNU7CNh4a+EaJwZNGHTiyxTHS01Q6OkdtDl6060YvpEadlM+JyHhr8oq7VammHExruFMhyA/5iqsxt8zMWIINnWz1U/lCkjvicsuco+ukGX95WWaneVoy96gcYrgdSsdZmqsq2YhK28oOz1C3kg+Qj3tblkCsqRJNWDdmY1NZ6s54twpkMzrMbnddkWXLVEACqAqgbABQRmN6XMk4AnszF9CauTqdlCMyOFeVNcXOgWmjtNNktZ+uU0SZ69M6MdppQg/aGvPWBWxSNdtONwU6wqphkj3cYsRw81o6iHQ1YdACcJRyOxwmIvFwx5TJlIU2aAIFr+v4iqSznqZh9ngOPuiyGJ0rtlqpqahlPGXv/lX068VX0mA5kCIraSWdfSnS15sIAwsU2lX/AGAfvr7nEMZMPbHGXbWgSSDGnTTNj2AATbVbUDCiLd83FLQjUVUjkQCIliFK0a5SFHaQoiihRwx2ORFExoFNMB2pfJveIK2gW0wXOX+P/RBuH/Pb3+CVYwL0j+7xCw3SYUtk395XxoY2zQd62KRwSngzD4RiulwpbJvtKf4FMbH0fPWxSvxjuEx45qh0zzKuoD7lvIeCLVhs4VB5GOrCeBRqjjost0oX+5zvYHkymKbohmf3uldaTBz9A/CvdF7pKv8AdJ/7tvKkC/RTNAtq129YBzMs/pDjEtRyWcwL4Hc/ILab1t3VyjT0j2V5nb3D4RiN43x197WdVNUlTVRaaq17beOXICDrpA0h6qU7A5j6uX7bVq3dQn8I3wEdGFw9bNe0MOzKU4a7XIIXwzbuWKR7ljWcSQT5Ii/tMkkv7Wgtb5nyXNNxS3S+MtPe4jcNEZlbHZz/APDK8kAjEukBaWuSfuL/APo8bLoG9bBZ8/2YHgSB7qRTW/NKJws/0zeSJhFRpJbcEqgNGY4RvA2n4d8XAgW0ubtoODHxI+AjikYHzNBXeJSmKmc5uun1QBpnfps0gCWaTJhKofVA9JhxzAHE12RZ9FGhqpJFqmDFNm1KE5lUqRUV2tma7qbzUJ6QXra5S7FlVpxLP+g8I3i4LKEkSlFKLLlrlqyQDKLq6Quk2eAQ2EQNZAHcTmpMuxikNm2IRYKsJ1gBOUCXxYurfLINU9+34eMAulymVOkT0yY1Wv3pZDyz/N4CNN0pXJd9T7ozbT1uxI/fZcurf+kOr7yku71ZZPZ3GJ2ZofMLbLqtonSZc0apiI44YlDU84mxRaEKf7Ps1dfUp4Uy8qRewmC1S5EW1WsKKkgAayco9p7HCaa6Gld8ZXfOk5Mwy2xzpwJHUSQXYHiFyTmxHfF8MIkJLnWAQdVVOgADGFxOltO9EN76RF+zLNBtbMHu3c4oafPz85RGsl3WzF1towSkoQtmTtmrU7U2bqJG5cs4lw8pRHse70WQxEz70b852vbgOxMpFPpUK2c8GSv5qfGLmkVeki/3Z67MB/jSLZ/lO5FUURtUR/8AYeK0/R6YWs0gnbKlH/LUxaiKHQx62GzGtfqZY7woB8xF+Iyq+iLkKOwoiir4RjsciKJrQM6YJ2ZZ4sPEA/CCYxT6SWbHJNNakP3DI+RPhBNI4NmaT1oDEYzJSvaOrwzWBacSqWtz6yow/KF94Maf0X2kNYwNqzHB/FRh7/KBDTy5jMRZyCpQUcD1NYPca9x4R49GmkwkTDLmGiPQVOpXHok7gQSCeW6CK6MteUNhMwkhbbgLfRbchhlom4VJOwE+ArEZLSIrr5vHs4BrPpcBugWCIyvDQjquobTxOe7u5oM0tnYbFOJ2qF72YCBTowJFpLjYszxKhB5t5RM6Rb1FFs6nOuOZ4dgeZPeIsdCru+jWTrZoKiYSwbC57IyqcINBXFTx3Q2n2JKgNJyCz1GJIKJz2jpHTvyv5oX0+vjrrT1Smqy6rlnVvtnjqp+GNV0VugWWxLL1NhLP7bDMdwov4YErHZbvVw8qQ8xgQwZZVpmGoNQalSK7YvkvaY1AtmthG9pfVgDaTjYGKJIg9+2541RUVSY4d3HC7TiLIO6R1PXyCAT2Ng3Pu741Ho1vFPoEgF1Bq60JAOLrXyAJqTAjpNpZ9CMv6szMeLU2CmErwNdcQ+jPQ6ZaJwthZElibjC5s5KPjpqAA1CtTyiuva3bJvn1K3B5HmENLcuBvrqtyUQN6Wyc5bc1PkR8YJpYiHeth62WV26wdxGqBaeTdyBxR9dAZ6dzBrw5jNYP0iWQifInfZZTLJ3EEsPEN5GNj0HvMT7FIcHMIqNwaWMDDyryIgRvm5lnS3kzgRnnqxKw1Mp3jz5GKDRu32q6ZrK8tp1nYjEZYJ4BwPsNTIhsjSlcgYMrYHbW8bmClmE1jN3uXmzh1rcUaGzHigurTGzWhay5qk0qVbsuOaNQiPK8tIRQrLNT62wct58oBjhfIbNCbT1cMDdp7u7ioekVqxTAopRdfM0+FPGM20uYz7ZIs8vNlzp9+aQqDwAPIwSX7fiWaUZkw1JrgT7Ux9gHxOz3+/RTodMZzeFqHbclpQO9hTHTYAOyvedWGGVS5sMQiGqQ4ex1VUmqcMuHh9gtOu6xiVKSWupFVByUBfhEmEIUKgtMuERDa7kBJCgFs2oAMR3mms8TE2OERCohbSOz0lnmPeIFjlBppNLrKbu8mBgMp3fNNsOsN+Wef4WQx0f1AP8Ax8ymYYrtIF/u032a+BUxZkRAvtf7vO/dt5KYPlzYeRSinNpWHtHijfo/et32fghH5XdfhBOBAf0YzK3fKzrQzRy+sY08DBgIya+kLtI5Do5EUVdHDHYaYiiaY8nj0LR4TJkRRCt73KUJaWKrroNa920QH2vQ6zTGxBWQnX1ZoPykEeAEahMmAxBn2BG1qK+fiM4aR1wLdmZu0kM2Eua8yUz9m/DghS7JLSUwLMmsoyAdg1BuBoCBFJpBpjLkgrKImTTkAM1Un1iNZ+6O+kGFt0KkTsn60j1eunBfy46RKufQyzWc4pUlFb16Fn7nYlh4x06vY0WhbZcswh73B1TJtW4cFneiHR3OtM3r7aGVK4sDZTJh11Ya0XnnwGuNjs1mCqAoAAAAAyAA1ADZHZEgCJAyhY5xcblPWMDBYKMbHDZlhFDyiZijoIjkLoi4ssV6QrlnzjJWVZ7Q7JjrSTNp2sFKNhwnUdRjSOjO5ZtmsmCeuBi7MFJBIVguumo1BygiEsRKksBFs0xldtFD01M2nYGNOXapSLHWSEhh8VIhUl7XIszPU3rD3HhA1a7qmS86EgbVBY/lAr5QeTCIjTFBgqKrkiFhp2pbVYZBUHaIsesLOZ15qMj1lfVEqex8AhMMBtU3KzWWZ+8tP1Esa88DfWP3KOcaLgEeksKN0Wur5CLAAIaPBKdpu4k80FXB0XjrRaLfM+lTh6KUwyZfBUObd9AdojQkWkeUuYI9qwGXFxuU4axrBstFguwoUKIukoUKFEUVNpGlZL+yYBz8/pB5f61kv7Le4wBsPn/mG+HHoEdqyePD3rD2eab8jzERbzFZM0b5czzRoln55x42oVRhvVhzyI+MMnZgpFGbPB7VedE02tgA3TZg8cLfGDgRnnQ5NrY3FdU05bqy5f6RoaxkyvpadChVjkeLxVphphxiLb7UJctnOpQTTedg8cu+PQC42C8c4NBcdAoF732snLNmP2Ru2EnZA/N0hmMfsgbqE+dYHtIb+EhGnTO0zHIasTHPuAp4QF3dpLbLXaFly5ipiOxEKgazWoJNACdeyHe6p6YASC54rLiatr3F0J2W8PWvkjS/7fb83s81SB+yCKG/CxriPD3xVaP9KswOFtKhhqJACuOVKK3IgHjBXMsZVQa12E5DPeQIzvT+5wjrOQUEyoamxxnXvHmp3xVNTxPj3sWiIpa2oim9nqdeBW3XfbEmoryyGVhVSPnI8InqsZJ0TaQnGZDHJwSo3TFFTT2lz/CI1pWhSRZaEG4umT7Wi5Myg66EgHwiunX+gNKk8lZh4gUimvOdjnOdlaDkMvhEcQ5jw1paC4m6y0+Ova9zWNFgT1q8OkS7FmH8IFeWIjzhf9R/cf8Ay/8AfABpJpstkmCX1RmMVDekFAqWAB7Jrqr3xc6O2qba5AmhUlglgAxZzRThrkF2g+EVvgpYzZzj67lfHV4jM0OYxtj660Sf9Rt/h+Lge5TFff2nxssozTKDZqoXrCCWNfubACe6PWXc00/tEHKWx/8ALEe9ejwWxVSdOcKpLAS1VcyKZ4i3HxMVP9kDTs3v3oiH/EnPG8sG8dFddHum73irkyRLVAn2ixLNXL0RsFe8QWW20YJbPSuFS1N9BWKnRbRmVYpXVyQ1CcTFjUk0AzyAGQ1ARcWqQHRlOpgR4ikAAi+eibvvsm2tkH2vSSa3ohU35Ft3ERGN7zj+0pyVPHMExZzdECDlOansp7yDCXRMbZs3/JH/AI4Z72kH7VnvZ8Tdq/7/AICqP7Rm7Zz760ljzCCOG1zD+1mZ5emw4agQB3Rdf9JptaaebAfyqIg3nc8uUtQXqTQVmTPdioY7ZNA5wa1mvYFVNR1zGF75cgOsqqt0x+rbtza4WwnrJlQcJzBxecV3Qre02bOcTZjvWTiq7M2YdBXM8THlpleXU2VyCcTgS09p6ivhiPcIveha4+rszziM5hCJ7EvIkc2LflEVVwaCA0InBDI5jnvJIvxWjwoUKAE/ShQoiXlbRKls5qaUyHE02xACTYLlzg0Fx0Ci30/1bD7re4wB0+eEWluvxpopQKDuNctmwa4q2h5RQuiadrisdi1VHUSN3edhquV+e6Gla5fOcOB+eHz87mmDrhKA09S8Ohy3BVtElsnVlYjbQAo2XAgfmEanKmVjI5tzSzN65S8ub/iS2KMcqZ0y4ZjnWLO6b9tQt0iT1syZKbDjqqMcywNWVAQNWcZ6ekdGC64stxSYlHUEMsQ63ctOhRwQoBTRVpik0smUkU3uo97fCLsxT6T2fFZ2p9khu4ZHyJME0pAmbfrQVeCaaQN/2lYj0jzzjlLsCs3eWp/phdFMoG1EnWEcjnVF9xPjEzpCuwsiTQK4Ko3AHMHxqPxCBrRC+fo1pVzqBOIDWUYUanEa+6C68ESG6BwhzTA2y3edKqjDgfdABpxKxWNj6rS2Hjh+MGn9oq0rEjBgw7JGo1GRHzsgH09tIWy4druoHd2j7h4xbRgineTohcSINZEG68eV/wCUL6AWgrbZX7yX/EcB8jG+zrRhlltwJ79nnGF9GVhMy2o2xWxnkgLfzFR3xst9TaSwvrGncM/0gBjNuUN7U4ml3NO5/UP4VGDHQI4B4x2tNcackL59sOPBY1pNeInW2a1agOQPZTsj+XzjbdHZ8mRZ5UozJQKIobtoO1Sraz6xMVsu6JGsSZPdLl/pHulhljVLljki/pCl9A552i5aWPGmQtDBGcu1EEvSOzA0NokA7utlf7otrqvmRNbDLnSnbXhV0Y05AxnukaSxZJ5dVKiW1BQayKJTjipnAv0R2Zmt0qmpGeYeSoQfEkDvgGoptzxum1DX+1gnZtZfREuPSPKUY9YECZFIiOYYdHI9svF5zBlAdpDacU3CNSj+I5nyp5wWW20BFLHUASe6M+tttwq82YclDO54AFjTwyg+gZdxeeCQ43ORG2Furj9h/dAemNpM+2SrPLz6umQ2zptAo8MPiY3q5bsWzyJcldUtFXmQMz3mp74xboluxrVeDWmYPRLT29tyVljuqSPYjdhA80m8kJTSjgEELWdiUKFCipFJR4WqyrMUq4qp1jMeYj3hRF4QCLFU66OShqRe/M+JrHsl0INSqOQH6RZRyIXOOpXLY2N0aB3KD/Z4hfQRE6FHCsUD+zxEmTJCigj2hRFFykKOwoiiqzHlNQEEEVByI4HIx6mGmPFNUAXtdRlMVYVQ1CkioZdx47CIBL+0Ks6I84O8pVBYqKMOAWpBFTQazrjcbTIDCjAEHWDAfpVotZ5kqkwPhxAhA5AYitMW0gZmlYcMq2ztDHtu7gs3Jhz6R5lifZmpHZ59iENBrA8uyhnJrMOMLsC07PZ1VIz7xugV03vjrp+BDVZdUWm1ie0fHL8MGmk97/R7OSpo7diXwJGseyM+dIA9EbkNqtKJnhr2juUZsfDIcWEWVbhDGIm96rw2N1TM6pfxOXr7LS+i64Ops/Wt6U3V7AP+o58gsEl63iytgXKgzPMVAiwssoKoAFAAABuAyAgctE3E7NvJPds8oFoIhJIXOFwEbjNS6CENYbEn7BRrbYUnD60FxtDM1PCtIAOkq57PJSUZSKjMXBC1oVAU1IrTIkeMaMIzjTmyzbVb5clUcoOrll8LYQXOJjipTIEflhjVsY2PJouexJMMllfUAuebAEm5KLdB7v6mwyQRRmXrW5v2h/Dh8Iv6QxFAAAyAAAHDIDyyh6wUxuw0N6krmkMsjnniboU6SLwwWdZY1zHqfZTM/wARXwi46E7qoJs0jUFlDmfrH/0QD6d2rrbaJY1S1Ve89tveB3Rs3RxdvVWGVUULgzT+M1X+HDCGtftSLaYRDu4AevP6owlR7CPKXHpACbFdhExysec16CPbqKi0otfZCesc+Qp8aeEZd0h3jhs6yB6U5qH2EozeeEeMG98WvHNbcOyO7+tTGXW9Tb7z6tDUBls6HkfrG8Sx5CG59xT24lZZn9ZiBd+1vl/fNat0S3L1NhEwijTzj/AOzLHhVvxwcRHslnWWiogoqgKo3KooB4CPVplIU3WoT44TEO0XgFFSQANZMUNu0rplLUudVScK+4k+A5xYxj5DZouqZp4oReRwCKDNEMNpG+AO0X3aG/aBB9xF98zH7hFbPR39O02o13TnQeEvCPCChQTHWyWOxqmGlz3flab9JG+HCcIyZrrY6rTbV5Wmaf5iY8wtvlZyLdMbck8BweGKh/ljx1BMNM13HjNK82JI5hbBijsZTYelCfIYJb5GRyE2VqPIElW5VU8I0S6L8lWmWHkuHU7RrB3MpzU8CIDc1zTYhNGPbINppuFZQoaDHY4Xa7CjlYURRVkNMOjhiL1ebCA2/rbjmkD0Uqo4n7R8cu6DKalQQCQSMiNY4iu2Bu2aHIyMomTVxArUYagHcSpz4wdRSxxOL368EpxOCeoYIotCcysO0wvn6RaMKGqp2E459pu8+QEaL0Z3B1MjrWHamej+7H+41PILE6x9GNiknF1ZcjbMdj5Ci+UWcy8VUYZYyFANigDKgG6OSJKl5LRdWh0FBGA82CtXmZEV1ggHupFD9BcbB4iK683tMwfVWgSt1JSt5sSR3QA3vfF52Rx1k92B9Fqgo1N2VAeBEEsbUUgNgLFASuosRcAXG47vFagLI27zEei2F93nAlod0kCawl2nCpOQmZAA/fGoA+sKDeBrjTpMoGOTiMvUF0MCpjxd9R+FQC75nq+YjrXbNocKqTsDNQV4kAkDkIJlkCPVZAjk4jKepdDA6YG9z9f7LOrn6JazzPtc4TCzFmRFKqSTUjETWmzIDLdGpWaUFAAyAyAGwD3R5S0pHurQA5xcblOmtDRYKSph4MeAeH445XS9C0Vl8W3BLY7dQ5nIRNmTMoFtIrVUhN3aPPUPj4iCKaPeSAIGvn3EDn8dBzKF7/vP6PZpk7aqkLxc9lfMg90V3QrcWKa89s+rXCCf8SZWprvC1/OIp+kO34nk2cGoH10zzVAf4j3iNX6PLm+j2KUpFGcda9d70IHcuEd0E10l37I4IDBafYh3h1d4IqEA+mF520TglneTJlj0meW0xyN654abKEd8HEVd73aJq0ORHoncf0gSEsDumMkzqmzGM7k2d49iDptrdwMbEkADYM99BkDtyjyJhl4zBZ1dpvZCAltuQzy312b6xVaIWt7ynTMzKkSwpwKaTHxlgMUwegvZNcFDqFdZh6+aOBo+wCxsNHUVkhJ4akq5CHYD8/Jhxsj7EbwPKCyy3cktQEUKNw953nic49jJEAnEjwam7cAbbpP+gQS8sjWCOdRHmTBpNkiB69LABUqKbx/TZF8FeHu2XCyFq8FdEwvjde3DiqefIV1KuAysMwwqD8+UDdntM27LSryiTKc+iSaMBrlvvIrVW79YNSanz5RWaRWcTLO+9RjHNM/GmIcjBNVCJIz1hBYbVup5gL9EmxHmtYuy8UnSkmoaq6hlPA7DxGo8QYmAwBdE9tLWRkP7OYacAyq3vxeMHSmM0VvE+FHKwoiir45HYURRNMebCPUwxhEUQ1pLa6UlrtzblWgHeYyPSPTeZ1hlWYhQDh6ygJY7aVyC8dZg/wBNrWU+kuNaI1OBCADzjFLGlZqjn7ocPcYIGtZlcXKzcMbauqkkkzDTsgcMlrug9gmvZxMnTHczCcOI+ioJFeZNe6kTb4uZXQypoqjajt4EbmFfmsXOjNnAssimrqpdPyisSb2kAyzwz+e6KKWpeHhrzcHLNFYhQRuiMkY2XNzBGWi+e7ysLWWeyHWhpwZTmD3ihjaOjW/zPkdWxq0qlCdstvR8KEcqRn/STZAHlTB9pWU/hII/m8on9EdqItAXYyTF/KQ4/liuqi2HkIjD5zNEHHiFtUuH1jwR4ZNn0gJMlKM6Gi1QP22+KCiAMeJIXvIB8gYHrbOtz1wWmVK4JIxU/FMdq+AgplJM8XDUvkxOljOyX59ma0NbWN8SFnxidua+JXaS09cNdFCV/wDrKCvIVhty9ME+W2G1Ir0NCaYHG/V2a8CBzjh8D2fEFdDVxTC7HXW1WidlAZa7RiZnJoNddyj+nxiwkaRS7XZy1nJcnsstO2ldeJRq56txgev667RNkNJkoTMm9jEeyqqfTdmOoYajKpJYUrB1FsxsdI4pNi+3PKyBoNtT4fZBGj9mN43liIOGZMqRukS86flWnMx9DyBAD0e6BNYmZ5rIzFFRcGI4RWrVxAZkhfAxoEuFr3bTiSn8bBG0NHBesNYVjtYVY4ViotIdFJVsQpNrRhhbDQEqc6V2GuYOyPC49D7NYq/R0KkgKWLMxIGYHaOW/KCJjEee0dFxIAPBVtja0kgZnVBmmun4u8oDImTA2twyqisa4VJNTU0Oz+j9GNOJVtl4lojgkNKLVYa6EZDECNoG8bI8NKbIk1isxVdWUVVgCMi3xgQmaA2M/smHsvM9xJg9tCZGBzTqk8mLshldHIDkeC06Za8tR55wM2+/5cxjLlMJh/aFTVZY+8wyxHUF151NAIHJOh9lH2GYbnmTGHDItQjui3lSVQYUVVUalVQAAdYCgUGoeMEQ4eWuDnnRCVWNsfGWRNOeVynMd/IxBvqdhs8wn1GUcS3ZHm0SrTallqXmMqquZZiAAOZ+axWXHPs94TlVpq9UjVWQah5zD7Rr9geqCWOdaQbVTtiYb6nRKcOpH1EosOiDmUYdGN3GVY8TChmsZgG3BQKvjQnkYNFMQbNSgplTLdEpTGZK3q9awobihRFFEhQoURRchph5hpiKKkvTRiRPDiYGPWVD0YitdfKI93aKWazf9iSks6iwFXPOY1WPjBA0eLx26RzrAnRVMiYy5aAL5lRsNIgXtNpLbiKeMTpzwN3nbMbUGYHmYJpITLKOoZlBYlUtggdfU5DvWfdJcwYZI21mHuogiR0SWMmeG2JLdj+M4QPAk90D2lVv+lWohDVE7AI20JLEc2JpwAjWdBtH/o0jtCkx6M49UAdle4V7yY7rZA+Q2XGFwmKBoPq+aKDMoIH7wvEuaL6Pv/pwiZfVpwphGtq+A1/CMm050tcTPo0hilMprqe1UiuFSPRAGums5c7aWNkbN8/uQuISyVEvskJtxcUbteUsOJeMGYchLXtP3qtSMtpiwFmaBro6upJdmE2gxzSc9oRWKgd5BJ31G6CG3aRWeRlNnS0Pqswxfl1+UR2IyE9EBeMwKADpOJPcPyvQ2Zt1eVIHtKNEktSk0CTgOy9KVpqD7xx1jyiwHSDYdtpTwmf7YnWLSuyTsktEluBYA+DUjz28uFpG3Cn+DCM7cDyD25/hZLcV8z7BaaZo6HCVbUd6MNqnLyI2RvmjN8pa5ImplXJlrUqw1qfeDtBEAmmugP0vBMkYVmVCtiNFMs/arr7PmNWwQV6GaGixZie8wsoWYCqhWI1MBrFM6Z/aMBSbN7tTmEv2bPGaL5Yj3Ux4IY9QYpV6fihjTYazxX2200BiBeKeZ0eLvWPn/Tu8py29mabMwTFVkGIhVAqMKgUGVDnrqanXGr6H6TJarMhDdtVVZik5hwKVNcyGpUHjvBpY9hYbFVxStlaHt0KWkMs9YoAJJU0A1mhJNIr7Jd01xUo0vOgDla0yzAQsKczs1QWlgd3OGkCCm1r2MDG8EtkwmGWR0kl8yheZdMwbAeR/WkRJksqaEEfrt1wYOoiut0kEUMXx4k8HpjJCzYFGR7pxB7cwhsgEUIBB2axq1U1GBe+ND1zmWYBH1mUMkb2fUblly1wVTEoSPn5zEMJhs6Nkzc9Cs3FNLSyHZNiDmF3o802aYRZ55JY1Et2riJGuW9fta6E55UOdI0lGjC76ldTaVmplipMH7xCKn+U95jbLJPxKrDUwDDkRX4xmZozG8t6lvaaYTxNkHFS6wobWFFSIXjCjsciKLkNMOjhiKLzcxFnTKRImGB2+71w9lT2tp9X+sWwxOldstQ9RUMp4zI/RR73vLMop9o/CM+0u0mw1s8k/WEUmN6i7RX1t+4cTk/S3SvqB1Mo1nNrP+GDtP3vdr3Q3QLRLFS0ThUVxIp+2deNvu11Dbr5s5pWUzN1HrxKR0tPJXS+0z6ftHr0VadH+hQlhZ85TiyMtSNX3247hs166U0eWsQ5BidLbKFBN81owLKhvt6zabgPMkmMDvVma2TNZYzZgprJJZgBzrG832v1x4hf0+EZbPuwS77l1HZdzNXmUZv5wfCHUke1BGB2fdZinm3dZOTrmfojW47A8uySpLkqVU4sDEHNmYjGM9tKgjVrhJo3ZR/7eVnrqoJJ3ktUnnHpe96LZ5LTXqQtKAayxNFAPPbzgd0Y0zm2q0JLMuWquWGWKoAVm11oTlugh3s9NZpH2ugGCtrrvaTbnYdyuLTobZH1yFXimJD5GnlA1e3RhrazTDX1HyPdMGXiO+NFexMMxn7/CI5jsMgnHRt3Koz1lI6zyRzzHrkssu3SO23fMwFnUDXLcVWm/CciOK05xrWh3SLKtWFGpLmHILXsufuk6j9057qxW3ndUq0JgmriGw5BlO9W1j5rWMyvi5plim09JGzVtQYDYdzD9NhhZU0ZjzGi0FDijZ+i7I+tF9Mypse4aM56N9MzaFEmaauFrLc63Uawx2sN+0Dga6GhhaU7XZhgc0gtNFptOXdt+eMEbQM3xds2bNNFoqgAEmldppTP/AIEE0gaZAXmwGaAxF0ggLYwS45ZeupB9+XFLtcvBMGYqVcekp4bxvH9DAO9y22wP1kgs6itHl1Jw7mTM04EERploszIe0pHuPfqMeVfnOHklPHOL/dZKnrZ6M7H2KHrl6YxktqlkHUXl/FCfce6C+wae2ScBgtEuvqscB8HpFJbbpkzv+5Klud5Ha/MKGKifoBZG1K6+y5/1Awvfhrv2lO48djI6bSFov9qKRUMCN4II8RFBfWmtnlZGYHfUJUsh3J2Ci6u+kCSdHVlB/aEbiy/BBFxd1wyLPnKlqpp6WbNxzOY7qR4zDXk9IrqTHIgOgCSpVlmOVDTBR2qWUGoWpNFrtoKCvAx6EwoaWpnWm3gNteAh21oY0AcFlJHmR5cdSbqi0lTE8pVFWOIAbycAGXMRsFilYEVfVVV/KAPhAPozo+02eLTNUhEA6hSKFqV+sIOoVJIrryOzM9liMzVyB8rnBb3D4nRUzGu1/Oa9cUKOUhQKjkyFChRFEjDWjsKIoo86M+Ziak69/iYUKHOF/v7lmMf/ANPv8ljl0nHaAW7WKamLFnWrCta643OT8YUKFT9StGz4Qp8kxYyTlChRWrFT6Q+mvs/6oANLRS23eRr62ldtMUvKvefEx2FGgZ+lb3eKxsn+Yv7/APyvXpD/APRD94nueBbo+P8Ae5H7wj+FoUKBMR+YmmCfI7ytwSK28h2hxGfHnChRVh/zhyVuNfpTzCijVA3p8oNjaux5dOFSwy7oUKHk/wAt3JZKj+ezmqHo7ci1SKEj65R3EgH3nxj6Ck6hChRln/EV9Dj+EL2Eec0RyFHC6UK0SwQQQCNxFRqgInazzPvhQodYXo5ZfHxmw80hrHOGbIUKHCzCW/53RwfD/dChRF6mudXf74sdH5QadRgCKVoQDnQZ57YUKB6r5LuSOw/9THzRlKiQI5CjKr6CnUhQoURRf//Z"/>
          <p:cNvSpPr>
            <a:spLocks noChangeAspect="1" noChangeArrowheads="1"/>
          </p:cNvSpPr>
          <p:nvPr/>
        </p:nvSpPr>
        <p:spPr bwMode="auto">
          <a:xfrm>
            <a:off x="0" y="-8842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Picture 4" descr="http://www.revistadeinnovacion.com/archivos/20120424_1335256496_M51jO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18" b="5365"/>
          <a:stretch/>
        </p:blipFill>
        <p:spPr bwMode="auto">
          <a:xfrm>
            <a:off x="-43553" y="963613"/>
            <a:ext cx="9237968" cy="5417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72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picture.europapark.de/Website/Download.aspx?Purpose=AssetManager&amp;Random=ecb2f028-2fd5-4f1e-8995-45780e890c1e&amp;RelativeDownloadPath=\121112\xqi4i856\85c9khvw\EP_Panoram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438" r="1215"/>
          <a:stretch/>
        </p:blipFill>
        <p:spPr bwMode="auto">
          <a:xfrm>
            <a:off x="970042" y="1330917"/>
            <a:ext cx="7633045" cy="402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5530081"/>
              </p:ext>
            </p:extLst>
          </p:nvPr>
        </p:nvGraphicFramePr>
        <p:xfrm>
          <a:off x="135364" y="1484784"/>
          <a:ext cx="8873272" cy="4666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371336" y="1260296"/>
            <a:ext cx="744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Mio.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95536" y="116632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Besucherentwicklung</a:t>
            </a:r>
          </a:p>
        </p:txBody>
      </p:sp>
    </p:spTree>
    <p:extLst>
      <p:ext uri="{BB962C8B-B14F-4D97-AF65-F5344CB8AC3E}">
        <p14:creationId xmlns:p14="http://schemas.microsoft.com/office/powerpoint/2010/main" val="169112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95536" y="116632"/>
            <a:ext cx="6624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Erstbesucher / Wiederholer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http://www.skkoesser.de/pix/teas_lupe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Picture 2" descr="http://picture.europapark.de/Website/Download.aspx?Purpose=AssetManager&amp;Random=abe13d32-6105-47e3-a366-1dc58e2d05cf&amp;RelativeDownloadPath=\031212\73ld5nxd\wvt5hc8c\Dinokarussell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9" t="6177" b="6547"/>
          <a:stretch/>
        </p:blipFill>
        <p:spPr bwMode="auto">
          <a:xfrm>
            <a:off x="5193" y="940158"/>
            <a:ext cx="9143998" cy="5356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3254557" y="1124744"/>
            <a:ext cx="4269771" cy="5053439"/>
            <a:chOff x="2584351" y="438497"/>
            <a:chExt cx="4723449" cy="5438775"/>
          </a:xfrm>
        </p:grpSpPr>
        <p:sp>
          <p:nvSpPr>
            <p:cNvPr id="8" name="Rectangle 1031"/>
            <p:cNvSpPr>
              <a:spLocks noChangeArrowheads="1"/>
            </p:cNvSpPr>
            <p:nvPr/>
          </p:nvSpPr>
          <p:spPr bwMode="auto">
            <a:xfrm>
              <a:off x="2584351" y="4338984"/>
              <a:ext cx="1903412" cy="1528763"/>
            </a:xfrm>
            <a:prstGeom prst="rect">
              <a:avLst/>
            </a:prstGeom>
            <a:solidFill>
              <a:srgbClr val="0E1F68">
                <a:alpha val="80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Rectangle 1032"/>
            <p:cNvSpPr>
              <a:spLocks noChangeArrowheads="1"/>
            </p:cNvSpPr>
            <p:nvPr/>
          </p:nvSpPr>
          <p:spPr bwMode="auto">
            <a:xfrm>
              <a:off x="5418675" y="438497"/>
              <a:ext cx="1889125" cy="5438775"/>
            </a:xfrm>
            <a:prstGeom prst="rect">
              <a:avLst/>
            </a:prstGeom>
            <a:solidFill>
              <a:srgbClr val="0E1F68">
                <a:alpha val="80000"/>
              </a:srgb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Rectangle 1033"/>
            <p:cNvSpPr>
              <a:spLocks noChangeArrowheads="1"/>
            </p:cNvSpPr>
            <p:nvPr/>
          </p:nvSpPr>
          <p:spPr bwMode="auto">
            <a:xfrm>
              <a:off x="3050307" y="4873353"/>
              <a:ext cx="1053712" cy="596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3000" b="1" dirty="0" smtClean="0">
                  <a:solidFill>
                    <a:srgbClr val="F8F8F8"/>
                  </a:solidFill>
                  <a:latin typeface="Arial" charset="0"/>
                </a:rPr>
                <a:t>19%</a:t>
              </a:r>
              <a:endParaRPr lang="de-DE" sz="3000" b="1" dirty="0">
                <a:solidFill>
                  <a:srgbClr val="F8F8F8"/>
                </a:solidFill>
                <a:latin typeface="Arial" charset="0"/>
              </a:endParaRPr>
            </a:p>
          </p:txBody>
        </p:sp>
        <p:sp>
          <p:nvSpPr>
            <p:cNvPr id="11" name="Rectangle 1034"/>
            <p:cNvSpPr>
              <a:spLocks noChangeArrowheads="1"/>
            </p:cNvSpPr>
            <p:nvPr/>
          </p:nvSpPr>
          <p:spPr bwMode="auto">
            <a:xfrm>
              <a:off x="5901617" y="1422401"/>
              <a:ext cx="1053712" cy="596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3000" b="1" dirty="0" smtClean="0">
                  <a:solidFill>
                    <a:srgbClr val="F8F8F8"/>
                  </a:solidFill>
                  <a:latin typeface="Arial" charset="0"/>
                </a:rPr>
                <a:t>81%</a:t>
              </a:r>
              <a:endParaRPr lang="de-DE" sz="3000" b="1" dirty="0">
                <a:solidFill>
                  <a:srgbClr val="F8F8F8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137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95536" y="116632"/>
            <a:ext cx="6624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Mitarbeiterzahl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http://www.skkoesser.de/pix/teas_lupe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3"/>
          <a:stretch/>
        </p:blipFill>
        <p:spPr bwMode="auto">
          <a:xfrm>
            <a:off x="451778" y="996494"/>
            <a:ext cx="7689090" cy="491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Diagram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7132007"/>
              </p:ext>
            </p:extLst>
          </p:nvPr>
        </p:nvGraphicFramePr>
        <p:xfrm>
          <a:off x="395536" y="1103586"/>
          <a:ext cx="8311234" cy="531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4071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95536" y="116632"/>
            <a:ext cx="6624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Nationalitäten der Besucher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http://www.skkoesser.de/pix/teas_lupe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aphicFrame>
        <p:nvGraphicFramePr>
          <p:cNvPr id="10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31084"/>
              </p:ext>
            </p:extLst>
          </p:nvPr>
        </p:nvGraphicFramePr>
        <p:xfrm>
          <a:off x="467544" y="126876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076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95536" y="116632"/>
            <a:ext cx="6624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Weitere Kennzahlen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http://www.skkoesser.de/pix/teas_lupe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728340" y="1124744"/>
            <a:ext cx="85961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   Altersdurchschnitt der Besucher: 29 Jahre</a:t>
            </a:r>
          </a:p>
          <a:p>
            <a:pPr>
              <a:lnSpc>
                <a:spcPct val="200000"/>
              </a:lnSpc>
            </a:pPr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   Durchschnittliche Aufenthaltsdauer: 8,5 h</a:t>
            </a:r>
          </a:p>
          <a:p>
            <a:pPr>
              <a:lnSpc>
                <a:spcPct val="200000"/>
              </a:lnSpc>
            </a:pPr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   Durchschnittliche Anreisedauer: 2,2 h</a:t>
            </a:r>
          </a:p>
          <a:p>
            <a:pPr>
              <a:lnSpc>
                <a:spcPct val="200000"/>
              </a:lnSpc>
            </a:pPr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   Mehrtagesgäste: 23 %</a:t>
            </a:r>
          </a:p>
          <a:p>
            <a:pPr>
              <a:lnSpc>
                <a:spcPct val="200000"/>
              </a:lnSpc>
            </a:pPr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19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95536" y="116632"/>
            <a:ext cx="36724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Das Konzept</a:t>
            </a:r>
          </a:p>
        </p:txBody>
      </p:sp>
      <p:pic>
        <p:nvPicPr>
          <p:cNvPr id="9" name="Picture 7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1931" y="836712"/>
            <a:ext cx="3640572" cy="257432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66356" y="836712"/>
            <a:ext cx="3627446" cy="257122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0310" y="3659561"/>
            <a:ext cx="3624590" cy="257432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61368" y="3662391"/>
            <a:ext cx="3637843" cy="257432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31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Grafik 10" descr="EP10_Park_Frankreich_Themenbereich_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3716338"/>
            <a:ext cx="309562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Grafik 8" descr="EP_Schweiz_Themenbereich_2007_0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268413"/>
            <a:ext cx="2879725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V:\Partner\PARTNER Kooperationen\Brauereien\Rothaus\RothausTour\2012\Bilder 2012\picturepark_301211100726\EP10_Park_Griechenland_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877888"/>
            <a:ext cx="3541713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Grafik 11" descr="EP10_Park_Skandinavien_Allgemein_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3429000"/>
            <a:ext cx="313213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4" descr="EP_T_30_A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268413"/>
            <a:ext cx="2052637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1" name="Picture 2" descr="griechenland_(1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0" y="3370263"/>
            <a:ext cx="1677988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79512" y="116632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13 europäische Themenbereiche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048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mit Pfeil 2"/>
          <p:cNvCxnSpPr/>
          <p:nvPr/>
        </p:nvCxnSpPr>
        <p:spPr>
          <a:xfrm flipH="1" flipV="1">
            <a:off x="1942910" y="1783005"/>
            <a:ext cx="304818" cy="709891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/>
          <p:nvPr/>
        </p:nvCxnSpPr>
        <p:spPr>
          <a:xfrm flipH="1">
            <a:off x="1356827" y="3271874"/>
            <a:ext cx="506978" cy="378950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/>
          <p:cNvCxnSpPr/>
          <p:nvPr/>
        </p:nvCxnSpPr>
        <p:spPr>
          <a:xfrm>
            <a:off x="3304059" y="3089878"/>
            <a:ext cx="763885" cy="175625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/>
          <p:cNvCxnSpPr/>
          <p:nvPr/>
        </p:nvCxnSpPr>
        <p:spPr>
          <a:xfrm flipH="1">
            <a:off x="2095310" y="3429000"/>
            <a:ext cx="304818" cy="1175010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mit Pfeil 70"/>
          <p:cNvCxnSpPr/>
          <p:nvPr/>
        </p:nvCxnSpPr>
        <p:spPr>
          <a:xfrm>
            <a:off x="2843808" y="3428511"/>
            <a:ext cx="460251" cy="1348857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/>
          <p:cNvCxnSpPr/>
          <p:nvPr/>
        </p:nvCxnSpPr>
        <p:spPr>
          <a:xfrm>
            <a:off x="3087128" y="3265503"/>
            <a:ext cx="728169" cy="770643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mit Pfeil 73"/>
          <p:cNvCxnSpPr/>
          <p:nvPr/>
        </p:nvCxnSpPr>
        <p:spPr>
          <a:xfrm flipV="1">
            <a:off x="3304059" y="1843551"/>
            <a:ext cx="852851" cy="751599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/>
          <p:cNvCxnSpPr/>
          <p:nvPr/>
        </p:nvCxnSpPr>
        <p:spPr>
          <a:xfrm flipV="1">
            <a:off x="2843808" y="1396750"/>
            <a:ext cx="460251" cy="1046000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mit Pfeil 82"/>
          <p:cNvCxnSpPr/>
          <p:nvPr/>
        </p:nvCxnSpPr>
        <p:spPr>
          <a:xfrm>
            <a:off x="1635349" y="1755106"/>
            <a:ext cx="307561" cy="496486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323528" y="116632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Attraktionen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http://picture.europapark.de/Website/Download.aspx?Purpose=AssetManager&amp;Random=96c057c2-2702-41c8-993f-82ea216c38f0&amp;RelativeDownloadPath=\121212\sfvwihxz\cjvbrm6o\EP10_Island_bluefire_112.jpg"/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22"/>
          <a:stretch/>
        </p:blipFill>
        <p:spPr bwMode="auto">
          <a:xfrm>
            <a:off x="-14120" y="836712"/>
            <a:ext cx="9158120" cy="5671152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43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28024" y="4149080"/>
            <a:ext cx="7632408" cy="2085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ü</a:t>
            </a: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ber </a:t>
            </a:r>
            <a:r>
              <a:rPr lang="de-DE" sz="2400" dirty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100 Attraktionen 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90% der Fahrgeschäfte von Mack Rides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Schloss Balthasar erbaut 1442 </a:t>
            </a:r>
            <a:endParaRPr lang="de-DE" sz="24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de-DE" sz="1400" dirty="0"/>
          </a:p>
        </p:txBody>
      </p:sp>
      <p:pic>
        <p:nvPicPr>
          <p:cNvPr id="5121" name="Picture 1" descr="http://picture.europapark.de/Website/Download.aspx?DownloadToken=8d4ae846-00ae-4f02-a5a2-7ffade7baf94&amp;Purpose=AssetManag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576" y="1124745"/>
            <a:ext cx="4240590" cy="2771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picture.europapark.de/Website/Download.aspx?DownloadToken=37877976-bd96-4af0-b04f-416a6ba0944f&amp;Purpose=AssetManag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698" y="1124745"/>
            <a:ext cx="4157604" cy="2771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01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kumente und Einstellungen\KreftvonByern\Desktop\silhouet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1" y="-27385"/>
            <a:ext cx="9217024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36513" y="620713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3600" b="1" dirty="0">
              <a:solidFill>
                <a:srgbClr val="7030A0"/>
              </a:solidFill>
              <a:latin typeface="Franklin Gothic Heavy" pitchFamily="34" charset="0"/>
              <a:cs typeface="+mn-cs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-36512" y="1298848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Unternehmenskultur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und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Gastfreundschaft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2420938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srgbClr val="7030A0"/>
              </a:solidFill>
              <a:latin typeface="Franklin Gothic Heavy" pitchFamily="34" charset="0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" y="5376698"/>
            <a:ext cx="91074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Michael Kreft von Byern</a:t>
            </a:r>
          </a:p>
          <a:p>
            <a:pPr algn="ctr"/>
            <a:r>
              <a:rPr lang="de-DE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Beauftragter der Geschäftsleitung</a:t>
            </a:r>
          </a:p>
          <a:p>
            <a:pPr algn="ctr"/>
            <a:r>
              <a:rPr lang="de-DE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Europa-Park</a:t>
            </a:r>
            <a:endParaRPr lang="de-DE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12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mit Pfeil 2"/>
          <p:cNvCxnSpPr/>
          <p:nvPr/>
        </p:nvCxnSpPr>
        <p:spPr>
          <a:xfrm flipH="1" flipV="1">
            <a:off x="1942910" y="1783005"/>
            <a:ext cx="304818" cy="709891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/>
          <p:nvPr/>
        </p:nvCxnSpPr>
        <p:spPr>
          <a:xfrm flipH="1">
            <a:off x="1356827" y="3271874"/>
            <a:ext cx="506978" cy="378950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/>
          <p:cNvCxnSpPr/>
          <p:nvPr/>
        </p:nvCxnSpPr>
        <p:spPr>
          <a:xfrm>
            <a:off x="3304059" y="3089878"/>
            <a:ext cx="763885" cy="175625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/>
          <p:cNvCxnSpPr/>
          <p:nvPr/>
        </p:nvCxnSpPr>
        <p:spPr>
          <a:xfrm flipH="1">
            <a:off x="2095310" y="3429000"/>
            <a:ext cx="304818" cy="1175010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mit Pfeil 70"/>
          <p:cNvCxnSpPr/>
          <p:nvPr/>
        </p:nvCxnSpPr>
        <p:spPr>
          <a:xfrm>
            <a:off x="2843808" y="3428511"/>
            <a:ext cx="460251" cy="1348857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/>
          <p:cNvCxnSpPr/>
          <p:nvPr/>
        </p:nvCxnSpPr>
        <p:spPr>
          <a:xfrm>
            <a:off x="3087128" y="3265503"/>
            <a:ext cx="728169" cy="770643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mit Pfeil 73"/>
          <p:cNvCxnSpPr/>
          <p:nvPr/>
        </p:nvCxnSpPr>
        <p:spPr>
          <a:xfrm flipV="1">
            <a:off x="3304059" y="1843551"/>
            <a:ext cx="852851" cy="751599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/>
          <p:cNvCxnSpPr/>
          <p:nvPr/>
        </p:nvCxnSpPr>
        <p:spPr>
          <a:xfrm flipV="1">
            <a:off x="2843808" y="1396750"/>
            <a:ext cx="460251" cy="1046000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mit Pfeil 82"/>
          <p:cNvCxnSpPr/>
          <p:nvPr/>
        </p:nvCxnSpPr>
        <p:spPr>
          <a:xfrm>
            <a:off x="1635349" y="1755106"/>
            <a:ext cx="307561" cy="496486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323528" y="116632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Shows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Grafik 12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695"/>
          <a:stretch/>
        </p:blipFill>
        <p:spPr>
          <a:xfrm>
            <a:off x="25556" y="764704"/>
            <a:ext cx="9105565" cy="5688000"/>
          </a:xfrm>
          <a:prstGeom prst="rect">
            <a:avLst/>
          </a:prstGeom>
          <a:noFill/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6097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/>
          <p:cNvSpPr txBox="1"/>
          <p:nvPr/>
        </p:nvSpPr>
        <p:spPr>
          <a:xfrm>
            <a:off x="814679" y="4017545"/>
            <a:ext cx="763240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de-DE" sz="2400" dirty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große Liveshows, 11 weitere Vorführungen </a:t>
            </a:r>
            <a:endParaRPr lang="de-DE" sz="24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6 Stunden Show-Erlebnis</a:t>
            </a:r>
            <a:endParaRPr lang="de-DE" sz="24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250 Artisten aus 25 Nationen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Straßenkünstler, Paraden</a:t>
            </a:r>
          </a:p>
          <a:p>
            <a:pPr>
              <a:lnSpc>
                <a:spcPct val="150000"/>
              </a:lnSpc>
            </a:pPr>
            <a:endParaRPr lang="de-DE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460258" y="1196752"/>
            <a:ext cx="8223483" cy="2520000"/>
            <a:chOff x="461634" y="1269040"/>
            <a:chExt cx="8223483" cy="2520000"/>
          </a:xfrm>
        </p:grpSpPr>
        <p:pic>
          <p:nvPicPr>
            <p:cNvPr id="15" name="Picture 2" descr="http://picture.europapark.de/Website/Download.aspx?Purpose=AssetManager&amp;Random=e555c4d1-988f-4fb5-a0d2-9e4a1931874d&amp;RelativeDownloadPath=\180113\jqpme8vu\99qbr3vs\EP12_DinnerShow_2012_07.jpg"/>
            <p:cNvPicPr preferRelativeResize="0">
              <a:picLocks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461634" y="1270284"/>
              <a:ext cx="3952702" cy="25187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://picture.europapark.de/Website/Download.aspx?Purpose=AssetManager&amp;Random=9264e43c-d6d9-40b7-bdbc-5f7c90a7ebc5&amp;RelativeDownloadPath=\211212\bztqeh9b\xg3xig37\EP11_Show_Arena_Teufel_Koenigin_15.jpg"/>
            <p:cNvPicPr preferRelativeResize="0">
              <a:picLocks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1" r="2953"/>
            <a:stretch/>
          </p:blipFill>
          <p:spPr bwMode="auto">
            <a:xfrm>
              <a:off x="4716016" y="1269040"/>
              <a:ext cx="3969101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230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mit Pfeil 2"/>
          <p:cNvCxnSpPr/>
          <p:nvPr/>
        </p:nvCxnSpPr>
        <p:spPr>
          <a:xfrm flipH="1" flipV="1">
            <a:off x="1942910" y="1783005"/>
            <a:ext cx="304818" cy="709891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/>
          <p:nvPr/>
        </p:nvCxnSpPr>
        <p:spPr>
          <a:xfrm flipH="1">
            <a:off x="1356827" y="3271874"/>
            <a:ext cx="506978" cy="378950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/>
          <p:cNvCxnSpPr/>
          <p:nvPr/>
        </p:nvCxnSpPr>
        <p:spPr>
          <a:xfrm>
            <a:off x="3304059" y="3089878"/>
            <a:ext cx="763885" cy="175625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/>
          <p:cNvCxnSpPr/>
          <p:nvPr/>
        </p:nvCxnSpPr>
        <p:spPr>
          <a:xfrm flipH="1">
            <a:off x="2095310" y="3429000"/>
            <a:ext cx="304818" cy="1175010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mit Pfeil 70"/>
          <p:cNvCxnSpPr/>
          <p:nvPr/>
        </p:nvCxnSpPr>
        <p:spPr>
          <a:xfrm>
            <a:off x="2843808" y="3428511"/>
            <a:ext cx="460251" cy="1348857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/>
          <p:cNvCxnSpPr/>
          <p:nvPr/>
        </p:nvCxnSpPr>
        <p:spPr>
          <a:xfrm>
            <a:off x="3087128" y="3265503"/>
            <a:ext cx="728169" cy="770643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mit Pfeil 73"/>
          <p:cNvCxnSpPr/>
          <p:nvPr/>
        </p:nvCxnSpPr>
        <p:spPr>
          <a:xfrm flipV="1">
            <a:off x="3304059" y="1843551"/>
            <a:ext cx="852851" cy="751599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/>
          <p:cNvCxnSpPr/>
          <p:nvPr/>
        </p:nvCxnSpPr>
        <p:spPr>
          <a:xfrm flipV="1">
            <a:off x="2843808" y="1396750"/>
            <a:ext cx="460251" cy="1046000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mit Pfeil 82"/>
          <p:cNvCxnSpPr/>
          <p:nvPr/>
        </p:nvCxnSpPr>
        <p:spPr>
          <a:xfrm>
            <a:off x="1635349" y="1755106"/>
            <a:ext cx="307561" cy="496486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323528" y="116632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Gastronomie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http://picture.europapark.de/Website/Download.aspx?Purpose=AssetManager&amp;Random=04066d23-5458-4363-91fe-c71242c758ba&amp;RelativeDownloadPath=\270313\h13lgueo\k48v34qg\EP10_Italien_Pizzeria_Restaurant_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03"/>
          <a:stretch/>
        </p:blipFill>
        <p:spPr bwMode="auto">
          <a:xfrm>
            <a:off x="9311" y="788276"/>
            <a:ext cx="9148599" cy="565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84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74533" y="3789040"/>
            <a:ext cx="7632408" cy="2085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47 Gastronomiebetriebe</a:t>
            </a:r>
            <a:endParaRPr lang="de-DE" sz="24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andestypische Spezialitäten</a:t>
            </a:r>
            <a:endParaRPr lang="de-DE" sz="24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Restaurants und Bars in den Hotels</a:t>
            </a:r>
            <a:endParaRPr lang="de-DE" sz="24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de-DE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882" y="1037485"/>
            <a:ext cx="8821711" cy="207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9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9552" y="1124744"/>
            <a:ext cx="8604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Gourmetrestaurant</a:t>
            </a:r>
            <a:r>
              <a:rPr lang="en-US" sz="2400" dirty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 „</a:t>
            </a:r>
            <a:r>
              <a:rPr lang="en-US" sz="2400" dirty="0" err="1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Ammolite</a:t>
            </a:r>
            <a:r>
              <a:rPr lang="en-US" sz="2400" dirty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 - The Lighthouse Restaurant“: </a:t>
            </a:r>
            <a:r>
              <a:rPr lang="en-US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2014 </a:t>
            </a:r>
            <a:r>
              <a:rPr lang="en-US" sz="2400" dirty="0" err="1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ausgezeichnet</a:t>
            </a:r>
            <a:r>
              <a:rPr lang="en-US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mit</a:t>
            </a:r>
            <a:r>
              <a:rPr lang="en-US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 2 Michelin-</a:t>
            </a:r>
            <a:r>
              <a:rPr lang="en-US" sz="2400" dirty="0" err="1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Sternen</a:t>
            </a:r>
            <a:endParaRPr lang="de-DE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5" y="2816283"/>
            <a:ext cx="2507100" cy="297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16283"/>
            <a:ext cx="2953900" cy="302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8" y="2816283"/>
            <a:ext cx="2016226" cy="302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9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mit Pfeil 3"/>
          <p:cNvCxnSpPr/>
          <p:nvPr/>
        </p:nvCxnSpPr>
        <p:spPr>
          <a:xfrm flipH="1" flipV="1">
            <a:off x="1942910" y="1783005"/>
            <a:ext cx="304818" cy="709891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/>
          <p:cNvCxnSpPr/>
          <p:nvPr/>
        </p:nvCxnSpPr>
        <p:spPr>
          <a:xfrm flipH="1">
            <a:off x="1356827" y="3271874"/>
            <a:ext cx="506978" cy="378950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>
            <a:off x="3304059" y="3089878"/>
            <a:ext cx="763885" cy="175625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 flipH="1">
            <a:off x="2095310" y="3429000"/>
            <a:ext cx="304818" cy="1175010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2843808" y="3428511"/>
            <a:ext cx="460251" cy="1348857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3087128" y="3265503"/>
            <a:ext cx="728169" cy="770643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V="1">
            <a:off x="3304059" y="1843551"/>
            <a:ext cx="852851" cy="751599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2843808" y="1396750"/>
            <a:ext cx="460251" cy="1046000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1635349" y="1755106"/>
            <a:ext cx="307561" cy="496486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323528" y="116632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Shopping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http://picture.europapark.de/Website/Download.aspx?Purpose=AssetManager&amp;Random=b4825824-c7e5-42f7-be92-bda34144bc2b&amp;RelativeDownloadPath=\140313\w6i66o57\o5mc84f5\EP12_Resort_Bell_Rock_Shopping_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05" t="14830" r="3125"/>
          <a:stretch/>
        </p:blipFill>
        <p:spPr bwMode="auto">
          <a:xfrm>
            <a:off x="54590" y="818866"/>
            <a:ext cx="9048466" cy="5532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79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828024" y="4149080"/>
            <a:ext cx="7632408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über 63 Shops mit </a:t>
            </a: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länderthematisierten Artikeln</a:t>
            </a:r>
            <a:endParaRPr lang="de-DE" sz="24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attraktives Europa-Park Merchandise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Ride-Foto und Video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de-DE" sz="1400" dirty="0"/>
          </a:p>
        </p:txBody>
      </p:sp>
      <p:pic>
        <p:nvPicPr>
          <p:cNvPr id="8196" name="Picture 4" descr="http://picture.europapark.de/ppobj_o/001/img/3/00011142.jpg?Fri%20Aug%207%2001:49:59%20UTC+0200%202009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384" y="1268760"/>
            <a:ext cx="3888432" cy="2544751"/>
          </a:xfrm>
          <a:prstGeom prst="rect">
            <a:avLst/>
          </a:prstGeom>
          <a:noFill/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Z:\GL\Weber\Präsentationen\2014\Bilder &amp; Media\IMG_9909_Präsentation_678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388843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21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mit Pfeil 2"/>
          <p:cNvCxnSpPr/>
          <p:nvPr/>
        </p:nvCxnSpPr>
        <p:spPr>
          <a:xfrm flipH="1" flipV="1">
            <a:off x="1942910" y="1783005"/>
            <a:ext cx="304818" cy="709891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mit Pfeil 3"/>
          <p:cNvCxnSpPr/>
          <p:nvPr/>
        </p:nvCxnSpPr>
        <p:spPr>
          <a:xfrm flipH="1">
            <a:off x="1356827" y="3271874"/>
            <a:ext cx="506978" cy="378950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/>
          <p:cNvCxnSpPr/>
          <p:nvPr/>
        </p:nvCxnSpPr>
        <p:spPr>
          <a:xfrm>
            <a:off x="3304059" y="3089878"/>
            <a:ext cx="763885" cy="175625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 flipH="1">
            <a:off x="2095310" y="3429000"/>
            <a:ext cx="304818" cy="1175010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>
            <a:off x="2843808" y="3428511"/>
            <a:ext cx="460251" cy="1348857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3087128" y="3265503"/>
            <a:ext cx="728169" cy="770643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V="1">
            <a:off x="3304059" y="1843551"/>
            <a:ext cx="852851" cy="751599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V="1">
            <a:off x="2843808" y="1396750"/>
            <a:ext cx="460251" cy="1046000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1635349" y="1755106"/>
            <a:ext cx="307561" cy="496486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23528" y="116632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Confertainment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" descr="http://picture.europapark.de/Website/Download.aspx?Purpose=AssetManager&amp;Random=d8eb3253-930e-44a8-b3b9-a0338f24fc9a&amp;RelativeDownloadPath=\051212\oazwpdg3\9rh11qhx\DinnerShow_2010.jpg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8" r="10261"/>
          <a:stretch/>
        </p:blipFill>
        <p:spPr bwMode="auto">
          <a:xfrm>
            <a:off x="13648" y="811279"/>
            <a:ext cx="9048466" cy="5652901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88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feld 52"/>
          <p:cNvSpPr txBox="1"/>
          <p:nvPr/>
        </p:nvSpPr>
        <p:spPr>
          <a:xfrm>
            <a:off x="796826" y="3946227"/>
            <a:ext cx="83471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ü</a:t>
            </a: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ber 1300 Tagungen und Veranstaltungen im Jahr</a:t>
            </a:r>
            <a:endParaRPr lang="de-DE" sz="24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13.000 m² Tagungs- und Veranstaltungsfläche</a:t>
            </a:r>
            <a:endParaRPr lang="de-DE" sz="24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30 Tagungs- und Veranstaltungsräume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Erlebnisgastronomie</a:t>
            </a:r>
            <a:endParaRPr lang="de-DE" sz="2400" dirty="0"/>
          </a:p>
        </p:txBody>
      </p:sp>
      <p:pic>
        <p:nvPicPr>
          <p:cNvPr id="2052" name="Picture 4" descr="http://picture.europapark.de/Website/Download.aspx?Purpose=AssetManager&amp;Random=43eb7848-8abb-47dd-ad6c-0ccbf0afbab1&amp;RelativeDownloadPath=\210113\llfxhh6h\t212mnh6\EP12_CON_Rossini_IAAPA_01.jpg"/>
          <p:cNvPicPr preferRelativeResize="0"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097" y="1268760"/>
            <a:ext cx="39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picture.europapark.de/Website/Download.aspx?Purpose=AssetManager&amp;Random=8095bb73-cd9a-4a5b-97a3-9d3176372460&amp;RelativeDownloadPath=\191212\hcxluui5\8cumbhzx\Traumpalast_9_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18" b="9073"/>
          <a:stretch/>
        </p:blipFill>
        <p:spPr bwMode="auto">
          <a:xfrm>
            <a:off x="4726111" y="1268760"/>
            <a:ext cx="3950345" cy="2513888"/>
          </a:xfrm>
          <a:prstGeom prst="rect">
            <a:avLst/>
          </a:prstGeom>
          <a:noFill/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61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mit Pfeil 2"/>
          <p:cNvCxnSpPr/>
          <p:nvPr/>
        </p:nvCxnSpPr>
        <p:spPr>
          <a:xfrm flipH="1" flipV="1">
            <a:off x="1942910" y="1783005"/>
            <a:ext cx="304818" cy="709891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mit Pfeil 3"/>
          <p:cNvCxnSpPr/>
          <p:nvPr/>
        </p:nvCxnSpPr>
        <p:spPr>
          <a:xfrm flipH="1">
            <a:off x="1356827" y="3271874"/>
            <a:ext cx="506978" cy="378950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/>
          <p:cNvCxnSpPr/>
          <p:nvPr/>
        </p:nvCxnSpPr>
        <p:spPr>
          <a:xfrm>
            <a:off x="3304059" y="3089878"/>
            <a:ext cx="763885" cy="175625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 flipH="1">
            <a:off x="2095310" y="3429000"/>
            <a:ext cx="304818" cy="1175010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>
            <a:off x="2843808" y="3428511"/>
            <a:ext cx="460251" cy="1348857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3087128" y="3265503"/>
            <a:ext cx="728169" cy="770643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V="1">
            <a:off x="3304059" y="1843551"/>
            <a:ext cx="852851" cy="751599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V="1">
            <a:off x="2843808" y="1396750"/>
            <a:ext cx="460251" cy="1046000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1635349" y="1755106"/>
            <a:ext cx="307561" cy="496486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23528" y="116632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Events im Park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4" descr="http://picture.europapark.de/Website/Download.aspx?Purpose=AssetManager&amp;Random=a93e95b5-6f95-4fd5-83b4-ea5f2ed23e64&amp;RelativeDownloadPath=\191212\hcxluui5\o5wdiptx\120307-1228_phil2009_03.jpg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39"/>
          <a:stretch/>
        </p:blipFill>
        <p:spPr bwMode="auto">
          <a:xfrm>
            <a:off x="-14770" y="777583"/>
            <a:ext cx="9158770" cy="5724000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7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95536" y="159023"/>
            <a:ext cx="84969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Firma Mack gegründet 1780 in </a:t>
            </a:r>
            <a:r>
              <a:rPr lang="de-DE" sz="3000" dirty="0" err="1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Waldkirch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029" descr="File0001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11"/>
          <a:stretch/>
        </p:blipFill>
        <p:spPr bwMode="auto">
          <a:xfrm>
            <a:off x="0" y="836712"/>
            <a:ext cx="9144000" cy="5538068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54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mit Pfeil 2"/>
          <p:cNvCxnSpPr/>
          <p:nvPr/>
        </p:nvCxnSpPr>
        <p:spPr>
          <a:xfrm flipH="1" flipV="1">
            <a:off x="1942910" y="1783005"/>
            <a:ext cx="304818" cy="709891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mit Pfeil 3"/>
          <p:cNvCxnSpPr/>
          <p:nvPr/>
        </p:nvCxnSpPr>
        <p:spPr>
          <a:xfrm flipH="1">
            <a:off x="1356827" y="3271874"/>
            <a:ext cx="506978" cy="378950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/>
          <p:cNvCxnSpPr/>
          <p:nvPr/>
        </p:nvCxnSpPr>
        <p:spPr>
          <a:xfrm>
            <a:off x="3304059" y="3089878"/>
            <a:ext cx="763885" cy="175625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V="1">
            <a:off x="3304059" y="1843551"/>
            <a:ext cx="852851" cy="751599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V="1">
            <a:off x="2843808" y="1396750"/>
            <a:ext cx="460251" cy="1046000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1635349" y="1755106"/>
            <a:ext cx="307561" cy="496486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827584" y="3915653"/>
            <a:ext cx="91757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Euro Dance Festival</a:t>
            </a:r>
            <a:endParaRPr lang="de-DE" sz="24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World Hosting Days</a:t>
            </a:r>
            <a:endParaRPr lang="de-DE" sz="24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Miss </a:t>
            </a: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Germany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Radio Regenbogen Award</a:t>
            </a:r>
            <a:endParaRPr lang="de-DE" sz="24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4" name="Picture 4" descr="http://content4.promiflash.de/article-images/w500/miss-germany-2013-caroline-neoding-mit-kro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82"/>
          <a:stretch/>
        </p:blipFill>
        <p:spPr bwMode="auto">
          <a:xfrm>
            <a:off x="226026" y="980728"/>
            <a:ext cx="4176000" cy="2753898"/>
          </a:xfrm>
          <a:prstGeom prst="rect">
            <a:avLst/>
          </a:prstGeom>
          <a:noFill/>
          <a:effectLst>
            <a:outerShdw blurRad="292100" dist="12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2" t="10360" r="2433"/>
          <a:stretch/>
        </p:blipFill>
        <p:spPr bwMode="auto">
          <a:xfrm>
            <a:off x="4588206" y="979823"/>
            <a:ext cx="3882390" cy="275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323528" y="116632"/>
            <a:ext cx="633670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65 große Events im Jahr</a:t>
            </a:r>
          </a:p>
          <a:p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11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mit Pfeil 2"/>
          <p:cNvCxnSpPr/>
          <p:nvPr/>
        </p:nvCxnSpPr>
        <p:spPr>
          <a:xfrm flipH="1" flipV="1">
            <a:off x="1942910" y="1783005"/>
            <a:ext cx="304818" cy="709891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mit Pfeil 3"/>
          <p:cNvCxnSpPr/>
          <p:nvPr/>
        </p:nvCxnSpPr>
        <p:spPr>
          <a:xfrm flipH="1">
            <a:off x="1356827" y="3271874"/>
            <a:ext cx="506978" cy="378950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/>
          <p:cNvCxnSpPr/>
          <p:nvPr/>
        </p:nvCxnSpPr>
        <p:spPr>
          <a:xfrm>
            <a:off x="3304059" y="3089878"/>
            <a:ext cx="763885" cy="175625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V="1">
            <a:off x="3304059" y="1843551"/>
            <a:ext cx="852851" cy="751599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V="1">
            <a:off x="2843808" y="1396750"/>
            <a:ext cx="460251" cy="1046000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1635349" y="1755106"/>
            <a:ext cx="307561" cy="496486"/>
          </a:xfrm>
          <a:prstGeom prst="straightConnector1">
            <a:avLst/>
          </a:prstGeom>
          <a:ln w="57150">
            <a:solidFill>
              <a:srgbClr val="F8F8F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460202" y="3895328"/>
            <a:ext cx="60074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2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Europäische Themenfeste</a:t>
            </a:r>
            <a:endParaRPr lang="de-DE" sz="22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2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Oktoberfest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2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Science Days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2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SWR 3 Halloween Party</a:t>
            </a:r>
            <a:endParaRPr lang="de-DE" sz="2200" dirty="0"/>
          </a:p>
        </p:txBody>
      </p:sp>
      <p:pic>
        <p:nvPicPr>
          <p:cNvPr id="13" name="Picture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89" b="3189"/>
          <a:stretch/>
        </p:blipFill>
        <p:spPr bwMode="auto">
          <a:xfrm>
            <a:off x="460202" y="1049770"/>
            <a:ext cx="3696707" cy="2811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049770"/>
            <a:ext cx="3816424" cy="2811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323528" y="116632"/>
            <a:ext cx="633670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65 große Events im Jahr</a:t>
            </a:r>
          </a:p>
          <a:p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33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23528" y="116632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Medienstandort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KreftvonByern\AppData\Local\Microsoft\Windows\Temporary Internet Files\Content.Outlook\MBABLB36\ep-weihntv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90203"/>
            <a:ext cx="7560840" cy="503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97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673802" y="4509120"/>
            <a:ext cx="628257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Über </a:t>
            </a: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200 TV-Produktionen im Jahr</a:t>
            </a:r>
            <a:endParaRPr lang="de-DE" sz="24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Einschaltquoten insgesamt ca. 275 Mio.</a:t>
            </a:r>
            <a:endParaRPr lang="de-DE" sz="24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de-DE" sz="1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84" y="1064584"/>
            <a:ext cx="9121515" cy="204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KreftvonByern\AppData\Local\Microsoft\Windows\Temporary Internet Files\Content.Outlook\MBABLB36\ep-weihntv10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38" y="1064584"/>
            <a:ext cx="3093615" cy="204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8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116632"/>
            <a:ext cx="7056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… und noch mehr Zahlen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868144" y="2713900"/>
            <a:ext cx="277230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384 Tonnen</a:t>
            </a:r>
          </a:p>
          <a:p>
            <a:pPr algn="ctr">
              <a:lnSpc>
                <a:spcPts val="2000"/>
              </a:lnSpc>
            </a:pPr>
            <a:r>
              <a:rPr lang="de-DE" sz="1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Pommes Frites pro Jahr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79512" y="2737175"/>
            <a:ext cx="259228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de-DE" sz="22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8.3 Kilometer</a:t>
            </a:r>
          </a:p>
          <a:p>
            <a:pPr algn="ctr">
              <a:lnSpc>
                <a:spcPts val="2000"/>
              </a:lnSpc>
            </a:pPr>
            <a:r>
              <a:rPr lang="de-DE" sz="1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Achterbahn-Schienen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23528" y="3935378"/>
            <a:ext cx="230425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ü</a:t>
            </a: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ber 635.000</a:t>
            </a:r>
            <a:r>
              <a:rPr lang="de-DE" sz="22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de-DE" sz="1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Facebook-Fans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059832" y="4011886"/>
            <a:ext cx="280831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de-DE" sz="2200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de-DE" sz="22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und 60 Shops</a:t>
            </a:r>
          </a:p>
          <a:p>
            <a:pPr algn="ctr">
              <a:lnSpc>
                <a:spcPts val="2000"/>
              </a:lnSpc>
            </a:pPr>
            <a:r>
              <a:rPr lang="de-DE" sz="1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mit 13.000 Artikeln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23528" y="5154980"/>
            <a:ext cx="20882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de-DE" sz="2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150</a:t>
            </a:r>
          </a:p>
          <a:p>
            <a:pPr algn="ctr">
              <a:lnSpc>
                <a:spcPts val="2000"/>
              </a:lnSpc>
            </a:pPr>
            <a:r>
              <a:rPr lang="de-DE" sz="1400" dirty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de-DE" sz="1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eutsche Kooperationspartner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337508" y="1406821"/>
            <a:ext cx="2098588" cy="582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21 Tonnen </a:t>
            </a:r>
          </a:p>
          <a:p>
            <a:pPr algn="ctr">
              <a:lnSpc>
                <a:spcPts val="2000"/>
              </a:lnSpc>
            </a:pPr>
            <a:r>
              <a:rPr lang="de-DE" sz="1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Spaghetti pro Jahr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228184" y="3975834"/>
            <a:ext cx="198022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de-DE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ü</a:t>
            </a:r>
            <a:r>
              <a:rPr lang="de-DE" sz="2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ber 100  </a:t>
            </a:r>
          </a:p>
          <a:p>
            <a:pPr algn="ctr">
              <a:lnSpc>
                <a:spcPts val="2000"/>
              </a:lnSpc>
            </a:pPr>
            <a:r>
              <a:rPr lang="de-DE" sz="1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Azubis und Studenten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004140" y="1325888"/>
            <a:ext cx="2453207" cy="582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de-DE" sz="22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8.000 </a:t>
            </a:r>
          </a:p>
          <a:p>
            <a:pPr algn="ctr">
              <a:lnSpc>
                <a:spcPts val="2000"/>
              </a:lnSpc>
            </a:pPr>
            <a:r>
              <a:rPr lang="de-DE" sz="1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indirekte Arbeitsplätze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059832" y="2708920"/>
            <a:ext cx="2413898" cy="582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de-DE" sz="2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160.000</a:t>
            </a:r>
            <a:r>
              <a:rPr lang="de-DE" sz="22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de-DE" sz="1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Kürbisse an Halloween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929952" y="5154814"/>
            <a:ext cx="25939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2.500</a:t>
            </a:r>
            <a:r>
              <a:rPr lang="de-DE" sz="22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de-DE" sz="1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Christbäume während </a:t>
            </a:r>
          </a:p>
          <a:p>
            <a:pPr algn="ctr">
              <a:lnSpc>
                <a:spcPts val="2000"/>
              </a:lnSpc>
            </a:pPr>
            <a:r>
              <a:rPr lang="de-DE" sz="1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der Winteröffnung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23528" y="1325888"/>
            <a:ext cx="23415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de-DE" sz="2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über 100 Mio</a:t>
            </a:r>
            <a:r>
              <a:rPr lang="de-DE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de-DE" sz="22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de-DE" sz="1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Besucher seit </a:t>
            </a:r>
          </a:p>
          <a:p>
            <a:pPr algn="ctr">
              <a:lnSpc>
                <a:spcPts val="2000"/>
              </a:lnSpc>
            </a:pPr>
            <a:r>
              <a:rPr lang="de-DE" sz="1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Parköffnung 1975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940152" y="5229200"/>
            <a:ext cx="24532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de-DE" sz="22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134 Hektar</a:t>
            </a:r>
            <a:endParaRPr lang="de-DE" sz="2200" dirty="0" smtClean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2000"/>
              </a:lnSpc>
            </a:pPr>
            <a:r>
              <a:rPr lang="de-DE" sz="1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Fläche, </a:t>
            </a:r>
          </a:p>
          <a:p>
            <a:pPr algn="ctr">
              <a:lnSpc>
                <a:spcPts val="2000"/>
              </a:lnSpc>
            </a:pPr>
            <a:r>
              <a:rPr lang="de-DE" sz="1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davon 95 Hektar bebaut</a:t>
            </a:r>
          </a:p>
        </p:txBody>
      </p:sp>
    </p:spTree>
    <p:extLst>
      <p:ext uri="{BB962C8B-B14F-4D97-AF65-F5344CB8AC3E}">
        <p14:creationId xmlns:p14="http://schemas.microsoft.com/office/powerpoint/2010/main" val="187210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116632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Europa-Park Hotels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810"/>
          <a:stretch/>
        </p:blipFill>
        <p:spPr>
          <a:xfrm>
            <a:off x="-36512" y="908720"/>
            <a:ext cx="9252000" cy="3407445"/>
          </a:xfrm>
          <a:prstGeom prst="rect">
            <a:avLst/>
          </a:prstGeom>
          <a:noFill/>
          <a:effectLst>
            <a:softEdge rad="190500"/>
          </a:effectLst>
        </p:spPr>
      </p:pic>
      <p:sp>
        <p:nvSpPr>
          <p:cNvPr id="7" name="Textfeld 6"/>
          <p:cNvSpPr txBox="1"/>
          <p:nvPr/>
        </p:nvSpPr>
        <p:spPr>
          <a:xfrm>
            <a:off x="539552" y="4316165"/>
            <a:ext cx="8568952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lnSpc>
                <a:spcPct val="150000"/>
              </a:lnSpc>
              <a:defRPr sz="2150">
                <a:solidFill>
                  <a:srgbClr val="16419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>
              <a:buFont typeface="Arial" pitchFamily="34" charset="0"/>
              <a:buChar char="•"/>
            </a:pPr>
            <a:r>
              <a:rPr lang="de-DE" dirty="0"/>
              <a:t>5 Erlebnishotels 4****- </a:t>
            </a:r>
            <a:r>
              <a:rPr lang="de-DE" dirty="0" smtClean="0"/>
              <a:t>Superior mit </a:t>
            </a:r>
            <a:r>
              <a:rPr lang="de-DE" dirty="0"/>
              <a:t>einmaliger Thematisierung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dirty="0"/>
              <a:t>i</a:t>
            </a:r>
            <a:r>
              <a:rPr lang="de-DE" dirty="0" smtClean="0"/>
              <a:t>nsgesamt 4.500 Betten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dirty="0" smtClean="0"/>
              <a:t>zahlreiche </a:t>
            </a:r>
            <a:r>
              <a:rPr lang="de-DE" dirty="0"/>
              <a:t>Restaurants und Bars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dirty="0"/>
              <a:t>w</a:t>
            </a:r>
            <a:r>
              <a:rPr lang="de-DE" dirty="0" smtClean="0"/>
              <a:t>eitläufige </a:t>
            </a:r>
            <a:r>
              <a:rPr lang="de-DE" dirty="0"/>
              <a:t>Wellnessbereiche, Poolanlagen und Fitness </a:t>
            </a:r>
            <a:r>
              <a:rPr lang="de-DE" dirty="0" smtClean="0"/>
              <a:t>Club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663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23528" y="116632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Camp Resort 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http://picture.europapark.de/Website/Download.aspx?Purpose=AssetManager&amp;Random=9c4e0a6d-4605-41ec-ac35-f54f65f1332b&amp;RelativeDownloadPath=\150313\ult1ve9v\a84vkhei\EP10_Resort_CampResort_Westernstadt_Tag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/>
          <a:stretch/>
        </p:blipFill>
        <p:spPr bwMode="auto">
          <a:xfrm>
            <a:off x="755576" y="777921"/>
            <a:ext cx="7603679" cy="4669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78569" y="5446965"/>
            <a:ext cx="756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de-DE" sz="2400" dirty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. 1.200 </a:t>
            </a:r>
            <a:r>
              <a:rPr lang="de-DE" sz="24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Übernachtungsmöglichkeiten </a:t>
            </a:r>
            <a:r>
              <a:rPr lang="de-DE" sz="2400" dirty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im Caravaning</a:t>
            </a:r>
          </a:p>
        </p:txBody>
      </p:sp>
    </p:spTree>
    <p:extLst>
      <p:ext uri="{BB962C8B-B14F-4D97-AF65-F5344CB8AC3E}">
        <p14:creationId xmlns:p14="http://schemas.microsoft.com/office/powerpoint/2010/main" val="35466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116632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Erfolgsfaktoren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8" name="Picture 4" descr="http://picture.europapark.de/Website/Download.aspx?Purpose=AssetManager&amp;Random=6b1ae317-53f1-45c5-ac7c-d657e58fcd6d&amp;RelativeDownloadPath=\210113\ouafxrgv\szbl7k4q\EP09_Brunnen_Kreisverkehr_02.jpg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58" t="7523" b="6944"/>
          <a:stretch/>
        </p:blipFill>
        <p:spPr bwMode="auto">
          <a:xfrm>
            <a:off x="-36512" y="736045"/>
            <a:ext cx="9158659" cy="5717291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89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116632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Gastorientierung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picture.europapark.de/Website/Download.aspx?Purpose=AssetManager&amp;Random=25130070-6de6-4cc9-8241-0a4c07c74ed8&amp;RelativeDownloadPath=\150313\ult1ve9v\8zf4l2fj\IMG_50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52" b="4348"/>
          <a:stretch/>
        </p:blipFill>
        <p:spPr bwMode="auto">
          <a:xfrm>
            <a:off x="44611" y="798490"/>
            <a:ext cx="9072000" cy="5582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65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116632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Qualitätsbewusstsein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1" descr="Blue Fi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65" b="4266"/>
          <a:stretch/>
        </p:blipFill>
        <p:spPr bwMode="auto">
          <a:xfrm>
            <a:off x="-10754" y="764704"/>
            <a:ext cx="9134923" cy="5558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14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95536" y="116632"/>
            <a:ext cx="6120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Karussellbau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9"/>
          <a:stretch/>
        </p:blipFill>
        <p:spPr>
          <a:xfrm>
            <a:off x="23633" y="908720"/>
            <a:ext cx="9107488" cy="5472609"/>
          </a:xfrm>
          <a:prstGeom prst="rect">
            <a:avLst/>
          </a:prstGeom>
          <a:noFill/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26630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116632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Servicequalität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10"/>
          <a:stretch/>
        </p:blipFill>
        <p:spPr bwMode="auto">
          <a:xfrm>
            <a:off x="35496" y="764704"/>
            <a:ext cx="9080843" cy="5575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1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116632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Europa-Park Akademie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://corporate.europapark.com/typo3temp/pics/1578464fdf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" y="1052736"/>
            <a:ext cx="9148036" cy="36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23528" y="5229200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Aus- und Weiterbildung der Mitarbeiter </a:t>
            </a:r>
          </a:p>
          <a:p>
            <a:pPr algn="ctr"/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in allen Bereichen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2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116632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Preis-Leistungs-Verhältnis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 descr="EP09_Holland_Luftbild_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57" b="5206"/>
          <a:stretch/>
        </p:blipFill>
        <p:spPr bwMode="auto">
          <a:xfrm>
            <a:off x="7570" y="824246"/>
            <a:ext cx="9126000" cy="5550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116632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Konsequenter Ausbau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christina.reinwald\Desktop\EP-Luftbil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173674" cy="508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72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116632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Ständige Innovation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1" descr="http://picture.europapark.de/Website/Download.aspx?DownloadToken=de7ddea7-3a64-4718-83ed-6a54d734b49b&amp;Purpose=AssetManager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9" r="7603"/>
          <a:stretch>
            <a:fillRect/>
          </a:stretch>
        </p:blipFill>
        <p:spPr bwMode="auto">
          <a:xfrm>
            <a:off x="683568" y="1054818"/>
            <a:ext cx="7201942" cy="511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5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29907" y="67576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Kooperationen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Schriftmarke2003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1519" y="1018139"/>
            <a:ext cx="936104" cy="64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EnBW_g_4c_TH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6" r="8130"/>
          <a:stretch/>
        </p:blipFill>
        <p:spPr bwMode="auto">
          <a:xfrm>
            <a:off x="4254376" y="2270323"/>
            <a:ext cx="177365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URBACHER_Mineralquellen_neu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9386" y="5205617"/>
            <a:ext cx="1150848" cy="792000"/>
          </a:xfrm>
          <a:prstGeom prst="rect">
            <a:avLst/>
          </a:prstGeom>
          <a:noFill/>
          <a:extLst/>
        </p:spPr>
      </p:pic>
      <p:pic>
        <p:nvPicPr>
          <p:cNvPr id="14" name="Picture 31" descr="VR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2019" y="5242673"/>
            <a:ext cx="102076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5" descr="AP-Logo_4c_31-48mm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907" y="1018139"/>
            <a:ext cx="10795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0" descr="logo_migro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119" y="4464563"/>
            <a:ext cx="1619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1" descr="Hansgrohe_kurz_800dpi_CMYK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88" r="15039"/>
          <a:stretch/>
        </p:blipFill>
        <p:spPr bwMode="auto">
          <a:xfrm>
            <a:off x="5015784" y="3434779"/>
            <a:ext cx="182509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2" descr="GM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2417" y="3256633"/>
            <a:ext cx="1077912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Bild 2" descr="http://picture.europapark.de/Website/Download.aspx?Purpose=AssetManager&amp;Random=eb5a5373-49ea-45dc-9430-a71ba3b45b57&amp;RelativeDownloadPath=\140411\3xkykgmo\jxe199da\Aof_Master-DIN_A_4_hoch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6589" y1="10983" x2="56589" y2="10983"/>
                        <a14:foregroundMark x1="56589" y1="10983" x2="56589" y2="10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0800" y="2047235"/>
            <a:ext cx="578337" cy="77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Vollbild anzeigen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836" y="1039601"/>
            <a:ext cx="9405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data:image/jpeg;base64,/9j/4AAQSkZJRgABAQAAAQABAAD/2wCEAAkGBhMQEBQQDxQSEBAVEBMYFhITFBAUFRAQFBUVFBUVGBUXHSYeGxojGhcUIDIgJCcpLCwsFR4xNjAqNSYrLCkBCQoKDgwOGg8PGiolHyQuKiwuMiw1LjUsLCw0NTIyLC0qLDQ1KSkwNSwvKikqLiotKjUsLC4pLCw1LCw1LDUsKf/AABEIAHYBrAMBIgACEQEDEQH/xAAcAAEAAwEBAQEBAAAAAAAAAAAABgcIBQQBAgP/xABOEAABAwEBBhEIBwYHAQEAAAABAAIDBBEFBgcSITETFyI0QVFTVGFxc3SRk7Kz0hQWMzVygZLRCDJSYoKhsRUjQsHD00NjlKKjwvCDJP/EABsBAQACAwEBAAAAAAAAAAAAAAABBAMFBgIH/8QAOxEAAgEBAwUOBAYDAQAAAAAAAAECAwQFERIhMVHRBhMUFjIzQWFxgZGxwfAVgpLhIjQ1U2KhJEPxUv/aAAwDAQACEQMRAD8AvFcy6t8tNS5KiVjHfZyufZ7DbT+S5N/19RooA2L08toYc+I0WYz7NsWgDhPAqZllc9xc8lznG0uJJLidkk5yqtavkPBaToLsuZ2uO+1HhHow0suXTMoN0f1UvyTTMoN0f1UvyVLW8SW8Sr8Kn1G84u2XXLxWwunTMoN0f1UvyTTMoN0f1UvyVLW8SW8ScKn1Di7ZdcvFbC6dMyg3R/VS/JNMyg3R/VS/JUtbxJbxJwqfUOLtl1y8VsLp0zKDdH9VL8k0zKDdH9VL8lS1vElvEnCp9Q4u2XXLxWwunTMoN0f1UvyTTMoN0f1UvyVLW8SW8ScKn1Di7ZdcvFbC6dMyg3R/VS/JNMyg3R/VS/JUtbxJbxJwqfUOLtl1y8VsLp0zKDdH9VL8k0zKDdH9VL8lS1vElvEnCp9Q4u2XXLxWwunTMoN0f1UvyX9afCLQPNmjYp23slaOkiwKkbeJfQU4VPqIe52y4ZnLxWw0fDM17Q5hDmkWhzSCCNsEZ1+1SF5l9r6GYBxJpnOAkZsNtyY7RsEfmPdZdwNuUZQrtKqqiOWvG752Kpkt4p6GfURFlNaEREAREQBERAEREAREQBERAEREAREQBERAEREAREQBERAEREAREQBERAEREBUeFmUmtY3YFO2z3vfb/Jce8a5rKivijlGMzVuLTmdiMc4A8FoC6uFfX45vH2pF5MGvrKL2Ze7ctZLPWz6z6DRbhdeMczyH5Fwi50QGSOMD2GfJfPJIfsRfCxLqegl5J/ZKzs3MOIK3WqqnhmOauy7pW5Se+NYYdenvRonySH7EXwsTySH7EXwsWd0WDhX8Ta8XX+8/D7mihQxbnH8Dfkn7Pi3OP4G/JZ4jlc02tJadtpIPSFILj3/VlMR+8MzNlktrwRwOOqHT7l6jao9KMNXc9WisadTHtzbS5/2fFucfwN+Sfs+Lc4/gb8lzb2L64q+PGj1MjbMeInVMt2eFvD+i7StrCSxRzdWNWlNwnimjzGiiGdkY/Cz5L55JD9iL4WKtsL+uIORf2woAqs7RkSccDoLHcsrTRjV31rHow+5ojySH7EXwsTySH7EXwsWd0XjhX8S1xdf7z8PuaKFBFucfwN+Sfs+Lc4/gb8lnqGpew2sc5h22uc09IUsvcwk1EDg2ocaiG3LjZZGjba7Z4j0he42mLedYFavcFeEcac8rq0Pu0ls/s+Lc4/gb8lGMIlxYXUMkuhsbJHiua5rQCNU0EWjYIJyKVUtU2VjZIyHMe0Oa4Zi05QVw8IHq2o9hveMViok4PsNNYpzjaqaxfKXmUcr+vWlLqKmccpNPFadvUAKgQr7vQ1hTc3j7IVOycpnTbpOZh2+h10RFsDigiIgCIiAIiIAiIgCIiAIiIAiIgCIiAIiIAiIgCIiAIiIAiIgCIiAIiIAiIgKgwr6/HN4+1IvJg19ZRezL3bl68K+vxzePtSLyYNfWUXsy925ax893n0Cn+lfI/IuC6noJeSf2Ss7NzDiC0TdT0EvJP7JWdm5hxBZLXpRR3Ncip2r1P0FbhwT0ZGR04PtsP/RVGFpBuZRZoRljijLf9qrUN73qTWOVo7ipr48F8kDDLTPM7Gi0sIskDRsizI78jwFQdaSVH3/XIFNXSNYLGPAkaNgB9uMBwYwclooqCyoi5b0qWmTo1s7wxTOZcK7L6Sdk8edpyt+2w/WaeMfnYdhX7SVTZY2SsNrHtDmnba4WhZzVx4Lq/RKEMOeKRzPwmx7e0R7kss8+SeN0VmUqca60p4Ps+z8yN4X9cQci/thQBT/C/riDkX9sKALDX5xm1uj8lT7H5smWD69SCuExnx9QY8XFdi/Wx7bcnAFJ6zBLTOadCkljfsElr2+8WA/mvDgd+rVccP6SKx1bo0oSpptHNXpb7TRtk405tJYZujQugz1di5MlLM+CWzHac4zOacocOAheJTHCpO11fY3OyCNrvate6z4XNUOVGcVGTSOvsdWVahCpLS0mW1gmugX0j4jl0KXJwMeMaz4sfpXXwgeraj2G94xR/BBSuEM8h+q6RjRwljST2gpBhA9W1HsN7xi2EOZz6mcVaVFXr+H/ANx8c2P9lHBX3ehrCm5vH2QqECvu9DWFNzePshYLJymbfdJzMO30OuiItgcUFyr6roPp6GpniIEkdNK9pIBAc1hItGzlXVXBv89V1vM5+7cgKR06bp7pF1MaadN090i6mNQUr33CuHLWztpqcB0rw7FDnBo1LS45TwAoeiV6dN090i6mNeqkw6XRYdWKaUbRjc09LXD9F5TgVupucXXMUWu7e9UUMug1cbon2WgGwhzc1rXNJBHEUILyvOwy01a9sFQ3ySdxAba7GikcczQ+wWE7RHvJVhrHK0zgtvgdW3MiklJdKwuie453OjNgceEtLCeElAS1ERCDzXSr2U8Mk8hsjjjc9x+60Fx/RZ9kw13TJJD4mgkkN0FhxQTkFuzYp/h1vh0GiZSNOrqH6rkYyHO6XYg6VQqEosG5+Gy6DZozO+N8IkbojREwEx2jHAIzGy1aDikDmhzSC0gEEZiDlBWO1o3A7fB5VcxjHG2SnOhO28RotiPwED8JQMnKIiEFf4Xb8Km50VO6kc1pkkeHYzGvtDWgjPmyqs9Om6e6RdTGpl9IP0FJy0vYCpNCTRGCO+6pujBO+rc1zmTNa3FY1ljSwHY4VPlVH0fdbVXOGd2Fa6EBZ3qsM102yPaJIrA9wH7mPMHEBaIWP670snKP7RQlE+uThhulJUQxvkiLXzxNd+5YNS57WnLxFaCWR7ga7p+cwd41a4QMrnC9fpVXNFN5I5jdEM2NjMa+3E0PFstzfWKrnTpunukXUxqVfSFzUXHUf0VTaA0pg0v9F06eyTFbVxACVoyB4/hlaNo7I2D7rZksl3u3wS0FSypgNj2HK0/VkYfrMdwEfyOcBahvbvhir6ZlTAbWPGVp+tG8fWY7hB/kcxQHTVCXyYXLowVlRDHJEI46iVjQYmEhrXuaMuzkCvtZRvy9Y1nPJ+8cgRZGDfCZXVt0YqaofG6JzJSQ2NjTa1hcMo4QrmWb8DPriHk5+6ctIIGVBhX1+Obx9qReTBr6yi9mXu3L14V9fjm8fakXkwa+sovZl7ty1j57vO/p/pXyPyLgup6CXkn9krOzcw4gtE3U9BLyT+yVnZuYcQWS16UUdzXIqdq9T9BaQbmWbwtINzKbJ09xj3Tf6vm9D6qswvxWTwO24Xj4XA/9laarHDCf3lN7Ev6sWa0c2zVXG/8ANj3+TK7Vl4HpdTUt2jEekPB7IVaKx8DrctUeCH9ZVSs/OI6y+l/hT7vNHnwv64g5F/bCgCn+F/XEHIv7YUAUV+cZkuj8lT7H5s717F+EtzxIImRv0Qttx8bJi41llhH2iurV4Vax7cVghiP2mtcXDixiR+ShoC+HJnyLyqk0sEzPUsFmqT3ycE31n7mmc9xe8lznEkuJJLic5J212717z5q54xQWQA6qYjINsN+07g6VwVJ7gYQaqlxWl2jwiwaG/OGjYa/OPfaOBIZOP4ybXv6pNWZLK6/To8cxcNzLmspomQxDFYwWDbOySTskm0njXIwgeraj2G94xe+4N34q2ETQnJmc0/WjdstI/wDWrwYQPVtR7De8YtpLDe3hqPntnU42yCqY5WWscdOOJRwV93oawpubx9kKhAr7vQ1hTc3j7IVOycpnTbpOZh2+h10RFsDiguDf56rreZz925d5cG/z1XW8zn7tyAyuVM8Dvrmn9mfuJFDCvRc+6MtPIJYHuilbbY9hscLQQbDxEj3oejX1qpr6QlQwmjjtGijRnEbIjOhgW8BIPwlV6b/7o79qescuLV1j5nmSV75ZHZ3vc5zncbjlQg/ktC4DqN0dyg5wsElRK9vC0YsdvSwqorw716eunDaqqip2Yw/dElss33WucMQW5rbSeDZWmKKjZDGyKJoZGxoa1ozNa0WAIGf2RFH7/b4fIbnz1ANkgZix8s/Us6CcbiaUIKGwpXw+W3Tmc02xRHQY9rFjJxiON5eeKxcO964MldUNpoPrua85cwDGOeemyzjIXOVxYAbg64rnDahjPQ+U92PcUJKd48nBtKwcCd8Pk90dAcbI6lmJwaMy10Z7bfxhcnChcDyO6czALI5DozNrFlJLgOJ4ePcFGaWpdFIyWM4r2Pa5p2ntIc09ICA2Ci59wLrtq6WGpZ9WWJrrPskjVN4wbR7l0EIKl+kH6Ck5aXsBUmrs+kH6Ck5aXsBUmhJd/wBH3W1VzhndhWuskXOu/U0wLaaeaBrjaRFI9gcbLLSGkWmxevz2uhv2s/1E3iQGq1kCu9LJyj+0V1PPa6G/av8A1E3iXGc602nKSbSdslAe24Gu6fnMHeNWuFke4Gu6fnMHeNWuEDKd+kLmouOo/oqm1cn0hc1Fx1H9FU0UB9UxwaX9m5lTZISaSUgStynEOYStG2NnbHCAl+14ppIKathBNNPTwl2c6DO6NriD91xtI4bRtWw5CTYcUoe0OYQ5rgCHAghzSLQQdkELKl+XrGs55P3jlY2BfCBiltzKl2pJ/wDzvJzOOUwk7Rzt4bRsgKub8vWNZzyfvHIQd7Az64h5OfunLSCzfgZ9cQ8nP3TlpBAyoMK+vxzePtSLyYNfWUXsy925evCvr8c3j7Ui8mDX1lF7MvduWsfPd539P9K+R+RcF1PQS8k/slZ2bmHEFom6noJeSf2Ss7NzDiCyWvSijua5FTtXqfoLSDcyzeFpBuZTZOnuMe6b/V83ofVUmFmrDqxkY/w4BbwOe4n9A3pVnXXuvFSxOmmcGtA97nbDWjZJVDXXum6pnknf9Z7ybPsjM1vuAA9y92qaUckr7nrNKVZ1msyWHe/seNWlggprIJ5PtStb8Dbf+6q1XpeRck01DExwseQXvGyHP1Vh4hYPcsFmjjPHUbfdBWULLkdMmv6z7CFYX9cQci/thQBT/C/riDkX9sKALHX5xly6PyVPsfmyy8Dw1NVxw/pIrEkha4WOAcNogEdBVd4Hfq1XHD+kisdX7PzaONvl4W6fd5IqnCdevFTmOogaI2vcWvY3I0Psxg4DYtAdaBtDhUDVk4WrsscIqVpDntfjvA/g1Ja0HhOMTZwcKrZUa6Sm8DsLnlUlZIOppz6dXQS3BldR0Vc2O3UTNc0jYxmgvYePIR+IqxMIHq2o9hveMVY4PaYvujBZmaXuPAGsd/MjpVnX/wDq2o9hveMVii3vUu80l6xirypNaXk4+JRwV93oawpubx9kKhAr7vQ1hTc3j7IXiycplndJzMO30OuiItgcUFwb/PVdbzOfu3LvLg3+eq63mc/duQGVypBeFe/HX18VLMXtjeJLSwtDhiRueLCQRnA2FHyppgd9c0/sz9xIh6LH0g6Hdav44f7ait/WBgUdM+qpJnysjGM+OUNxgzZc1zQAbM9hGa3LsK9VHMId0WQXLq3SEAOp5I2g/wAUkrSxrRtm0/kUPJlxXPgSv4klc651Q4vxYy+BziS4NbYHRW7IAII2gHDNZZTCmOCG39s01n+db7OgS/zsQk0qqSw93w480NCw5I26LIP8x9rYweENxj+MK6KmobGx0jzisY1znE5g1otJ6AVk6+G7Lqyqmqn55ZXOAP8ACzMxvuaGj3IEc8dPBtrVF5FxBQ0EFMbA9sYL83pX6uT/AHEj3BZXX3GQF44ebhCSmirGC10L8R9m5S2WE8Tw34yqNS1EJLvwCXw48E1C86qJ2iRj/KkOqA4n5f8A6K11lzB5fB5DdGCYmyMu0OTa0KTUkniOK78K1GhDKl+kH6Ck5aXsBUmrs+kH6Ck5aXsBUmgJbeXg4nurHJJDJFGI3hpEmiWkluNaMUFSLSBrN8U3/N4VIPo+62qucM7sK10BRGkDWb4pv+bwqspo8VzmnO1xHvBsWxFj+u9LJyj+0UB6Lga7p+cwd41a4WR7ga7p+cwd41a4QMp36Quai46j+iqaKuX6Quai46j+iqaKA1Rci5kdTcqCCdofFJQwNc07IMTM20QbCDsEBZ2v0vSkuZVOp5LXMOqiksySxE5D7QzEbB4CFpO9TWFJzSn7pi8N/d5rLp0phdY2ZtroZD/hyWbP3TmI9+cBAZda4gggkEG0EZCCMxB21/SrqnSyPlkONI9xc5xzue42knjK/VfQvglfDM0sljcWuac7XD/2fZBX8EJJtgZ9cQ8nP3TlpBZvwM+uIeTn7py0ghDKgwr6/HN4+1IvJg19ZRezL3bl68K+vxzePtSLyYNfWUXsy925ax893nf0/wBK+R+RcF1PQS8k/slZ2bmHEFo2shL43sGQuY4C3NaQQqrGCKq3Wn6ZfAs9phKTWCNPcNro2eM1Vkljh6kHXe8+q/fMnRF4V29KOq3Wn6ZfAmlHVbrT9MvgVZUqq0Jm+qW+76nLlF9qx9CH110pZ3Y08j5XbBe4us4rc3uXmU9hwQzk6uaFo+6JHfqApDcfBZTQkOmLqlw2HWNZ8Iyn3khSqFSTznipfNioxwjLHqS/4iJYP7znVUraiZtlMx1ot/xnjM0bbQc54LNuy4V+Y4w0BrQA0CwACwADMAF+lfpU1TWCOMt9unbKmXLMloWoqzC/riDkX9sKAK37+rypq+WN8T42BkbmnHL7SS63JY0qM6UdVutP0y+BU61Kbm2kdXdl42alZYQnNJrayK3Lu9UUuN5PK6LGsxsUNONi22Zwds9K9c9+da8WOqZbOAhn5tAK7+lHVbrT9MvgTSjqt1p+mXwLwqdVLDOWZW27pSypOLevDP5EHc4k2nKTnJzkoBbkCsKlwPyE/vahjRtMY5x6XEfopdcG8WloyHsaZJRmkksc4eyMzfcLeFTGzTenMY69+2WkvwPKfVtZzMHF6TqWN084xZ5AAGnPHFnsP3ibCRsWDhXTwgeraj2G94xSFR7CB6tqPYb3jFdcFCm0tTOSp2mdptsKs9LlHzRRwV93oawpubx9kKhAr7vQ1hTc3j7IVWycpnRbpOZh2+h10RFsDiguDf56rreZz925d5c2+W5rqmjqKdha18sEjGl1uKHPaWgmwE2ZdpAZLK9Vy7qy0srZ6d5ilbbivbZaMYFpzgjMSFYWkFXbtSfFP/bTSCrt2pPin/toSRo4Tbqb8m6IvAuNdW71RVkOqppZyM2iPc4Ntz2DMPcFPtIKu3ak+Kf+2vTTfR+qCf3tVAwfcZI8/nioCqlceAy857XOulM0taWFkAIsLg4jHk4sgaDs2u4FIb3cClFTOEk+PWSDLZLYIweSGficXBWC1oAsGQDMBsBAV/hrvh8mudoDTZJUu0Ph0JtjpT0YrfxrPSvjCRg2rLqVTZY5adkLIgxjHmXGtJxnuIDCLSbBnzNCimkFW7vSdM/9tAezBVgzpq2kdU1zHPx5S2ICSWOxjMjnagi212MMv2FNdJi5W4P/ANRU+NSi9+47aOlhpmZoomtt+04DVO95tPvXQQgg+kxcrcH/AOoqfGqjwqXnsubWhkDS2nliDowXOdiuGpe3GdaTlsP41pRQ7CZeM66tPGyJzGTRS4zXSY2LiOFj26kE5dSc38KEmalp7BrfD5bc2GVxtkY3QpNvRI7G2njbiu/Equ0gq3d6Xpn/ALaneDC8aquUZmTyQyQyYrgIzKS2VuS2xzQLC0/7QgOH9IP0FJy0vYCpNaOwoXjTXVjgZTviYY5HuOil4BDmgCzFaVXukFXbtSfFP/bQEj+j7raq5wzuwrXUKwX3kTXLhmjqHxPMkrXAxl5AAbi5cZoyqaoQFj+u9LJyj+0VsBUTU4Bq1z3OE1LY57j9afMSTuaEor24Gu6fnMHeNWuFR1zMBlbFPFK6alLWTRvIDp7SGPDjZ+7z5FeKBlO/SFzUXHUf0VTRWi8KV4M91RT+TviZoRlxtFLxbj4llmK0/ZKgJwBV27UnxT/20Bct6msKTmlP3TF1V4ri0RgpoIXEF0cETCRbYXMY1pIt2LQvahBWmGDB95XEa2mbbUxN1bWjLPCODZe3Y2xaNpUItjKor8sCL6iqdPQvhijk1To5NEAZKTqsTFadSc9mwSdjMJIZgZ9cQ8nP3TlpBVPeDglqrn18dVNLTvYxsgIYZS4l7C0WYzAM521bCBlXYXbmkTQ1AGodHoZO09pLh0hx+EqF3Gus+lnZPHYXMOY5nAggg8YJV83WuTHVQuhmGMxw97SMzgdggqpbt4N6qBx0JpqYrcjo7Maz7zM9vFaFr69KSllxOzui8KE6HBqzSazZ9DXvNgSAYYm7NM63glHhTTibvZ3Wt8Kgvm1V72qepl8KebVXvap6mbwrxv1X2i38Lu3Uvqe0nWnE3ezutb4U04m72d1rfCoL5tVe9qnqZvCnm1V72qepm8Kb9V9ofC7t1L6ntJ1pxN3s7rW+FNOJu9nda3wqC+bVXvap6mbwp5tVe9qnqZvCm/VfaHwu7dS+p7SdacTd7O61vhTTibvZ3Wt8Kgvm1V72qepm8KebVXvap6mbwpv1X2h8Lu3Uvqe0nWnE3ezutb4U04m72d1rfCoL5tVe9qnqZvCnm1V72qepm8Kb9V9ofC7t1L6ntJ1pxN3s7rW+FNOJu9nda3wqC+bVXvap6mbwp5tVe9qnqZvCm/VfaHwu7dS+p7SdacTd7O61vhTTibvZ3Wt8Kgvm1V72qepm8KebVXvap6mbwpv1X2h8Lu3Uvqe0nWnE3ezutb4Vxr6cI7qyA08cWgscRjkvxi4AghoyCwWgKPebVXvap6mbwr+tPejWPOK2mnt+8xzB0vsCh1Kslge6dgu6jJVI4YrPyvucuKIucGtBc5xAAGcuJsA6VoS5NFoFPFDn0OJjbdstaAT+SiV5WDzyVwqKktfOPqMGVsROzbsu/IcOdThWrPScFiznr8vCFplGnSeKj0639giIrRzwREQBERAEREAREQBERAEREAREQBERAEREAREQBERAEREAREQBERAEREAREQBERAEREAREQBERAEREAREQBERAEREAREQBERAEREAREQBERAEREAREQBERAEREAREQBERAEREAREQBERAEREAREQBERAEREAREQH//2Q=="/>
          <p:cNvSpPr>
            <a:spLocks noChangeAspect="1" noChangeArrowheads="1"/>
          </p:cNvSpPr>
          <p:nvPr/>
        </p:nvSpPr>
        <p:spPr bwMode="auto">
          <a:xfrm>
            <a:off x="0" y="-533400"/>
            <a:ext cx="4076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5" name="AutoShape 6" descr="data:image/jpeg;base64,/9j/4AAQSkZJRgABAQAAAQABAAD/2wCEAAkGBhMQEBQQDxQSEBAVEBMYFhITFBAUFRAQFBUVFBUVGBUXHSYeGxojGhcUIDIgJCcpLCwsFR4xNjAqNSYrLCkBCQoKDgwOGg8PGiolHyQuKiwuMiw1LjUsLCw0NTIyLC0qLDQ1KSkwNSwvKikqLiotKjUsLC4pLCw1LCw1LDUsKf/AABEIAHYBrAMBIgACEQEDEQH/xAAcAAEAAwEBAQEBAAAAAAAAAAAABgcIBQQBAgP/xABOEAABAwEBBhEIBwYHAQEAAAABAAIDBBEFBgcSITETFyI0QVFTVGFxc3SRk7Kz0hQWMzVygZLRCDJSYoKhsRUjQsHD00NjlKKjwvCDJP/EABsBAQACAwEBAAAAAAAAAAAAAAABBAMFBgIH/8QAOxEAAgEBAwUOBAYDAQAAAAAAAAECAwQFERIhMVHRBhMUFjIzQWFxgZGxwfAVgpLhIjQ1U2KhJEPxUv/aAAwDAQACEQMRAD8AvFcy6t8tNS5KiVjHfZyufZ7DbT+S5N/19RooA2L08toYc+I0WYz7NsWgDhPAqZllc9xc8lznG0uJJLidkk5yqtavkPBaToLsuZ2uO+1HhHow0suXTMoN0f1UvyTTMoN0f1UvyVLW8SW8Sr8Kn1G84u2XXLxWwunTMoN0f1UvyTTMoN0f1UvyVLW8SW8ScKn1Di7ZdcvFbC6dMyg3R/VS/JNMyg3R/VS/JUtbxJbxJwqfUOLtl1y8VsLp0zKDdH9VL8k0zKDdH9VL8lS1vElvEnCp9Q4u2XXLxWwunTMoN0f1UvyTTMoN0f1UvyVLW8SW8ScKn1Di7ZdcvFbC6dMyg3R/VS/JNMyg3R/VS/JUtbxJbxJwqfUOLtl1y8VsLp0zKDdH9VL8k0zKDdH9VL8lS1vElvEnCp9Q4u2XXLxWwunTMoN0f1UvyX9afCLQPNmjYp23slaOkiwKkbeJfQU4VPqIe52y4ZnLxWw0fDM17Q5hDmkWhzSCCNsEZ1+1SF5l9r6GYBxJpnOAkZsNtyY7RsEfmPdZdwNuUZQrtKqqiOWvG752Kpkt4p6GfURFlNaEREAREQBERAEREAREQBERAEREAREQBERAEREAREQBERAEREAREQBERAEREBUeFmUmtY3YFO2z3vfb/Jce8a5rKivijlGMzVuLTmdiMc4A8FoC6uFfX45vH2pF5MGvrKL2Ze7ctZLPWz6z6DRbhdeMczyH5Fwi50QGSOMD2GfJfPJIfsRfCxLqegl5J/ZKzs3MOIK3WqqnhmOauy7pW5Se+NYYdenvRonySH7EXwsTySH7EXwsWd0WDhX8Ta8XX+8/D7mihQxbnH8Dfkn7Pi3OP4G/JZ4jlc02tJadtpIPSFILj3/VlMR+8MzNlktrwRwOOqHT7l6jao9KMNXc9WisadTHtzbS5/2fFucfwN+Sfs+Lc4/gb8lzb2L64q+PGj1MjbMeInVMt2eFvD+i7StrCSxRzdWNWlNwnimjzGiiGdkY/Cz5L55JD9iL4WKtsL+uIORf2woAqs7RkSccDoLHcsrTRjV31rHow+5ojySH7EXwsTySH7EXwsWd0XjhX8S1xdf7z8PuaKFBFucfwN+Sfs+Lc4/gb8lnqGpew2sc5h22uc09IUsvcwk1EDg2ocaiG3LjZZGjba7Z4j0he42mLedYFavcFeEcac8rq0Pu0ls/s+Lc4/gb8lGMIlxYXUMkuhsbJHiua5rQCNU0EWjYIJyKVUtU2VjZIyHMe0Oa4Zi05QVw8IHq2o9hveMViok4PsNNYpzjaqaxfKXmUcr+vWlLqKmccpNPFadvUAKgQr7vQ1hTc3j7IVOycpnTbpOZh2+h10RFsDigiIgCIiAIiIAiIgCIiAIiIAiIgCIiAIiIAiIgCIiAIiIAiIgCIiAIiIAiIgKgwr6/HN4+1IvJg19ZRezL3bl68K+vxzePtSLyYNfWUXsy925ax893n0Cn+lfI/IuC6noJeSf2Ss7NzDiC0TdT0EvJP7JWdm5hxBZLXpRR3Ncip2r1P0FbhwT0ZGR04PtsP/RVGFpBuZRZoRljijLf9qrUN73qTWOVo7ipr48F8kDDLTPM7Gi0sIskDRsizI78jwFQdaSVH3/XIFNXSNYLGPAkaNgB9uMBwYwclooqCyoi5b0qWmTo1s7wxTOZcK7L6Sdk8edpyt+2w/WaeMfnYdhX7SVTZY2SsNrHtDmnba4WhZzVx4Lq/RKEMOeKRzPwmx7e0R7kss8+SeN0VmUqca60p4Ps+z8yN4X9cQci/thQBT/C/riDkX9sKALDX5xm1uj8lT7H5smWD69SCuExnx9QY8XFdi/Wx7bcnAFJ6zBLTOadCkljfsElr2+8WA/mvDgd+rVccP6SKx1bo0oSpptHNXpb7TRtk405tJYZujQugz1di5MlLM+CWzHac4zOacocOAheJTHCpO11fY3OyCNrvate6z4XNUOVGcVGTSOvsdWVahCpLS0mW1gmugX0j4jl0KXJwMeMaz4sfpXXwgeraj2G94xR/BBSuEM8h+q6RjRwljST2gpBhA9W1HsN7xi2EOZz6mcVaVFXr+H/ANx8c2P9lHBX3ehrCm5vH2QqECvu9DWFNzePshYLJymbfdJzMO30OuiItgcUFyr6roPp6GpniIEkdNK9pIBAc1hItGzlXVXBv89V1vM5+7cgKR06bp7pF1MaadN090i6mNQUr33CuHLWztpqcB0rw7FDnBo1LS45TwAoeiV6dN090i6mNeqkw6XRYdWKaUbRjc09LXD9F5TgVupucXXMUWu7e9UUMug1cbon2WgGwhzc1rXNJBHEUILyvOwy01a9sFQ3ySdxAba7GikcczQ+wWE7RHvJVhrHK0zgtvgdW3MiklJdKwuie453OjNgceEtLCeElAS1ERCDzXSr2U8Mk8hsjjjc9x+60Fx/RZ9kw13TJJD4mgkkN0FhxQTkFuzYp/h1vh0GiZSNOrqH6rkYyHO6XYg6VQqEosG5+Gy6DZozO+N8IkbojREwEx2jHAIzGy1aDikDmhzSC0gEEZiDlBWO1o3A7fB5VcxjHG2SnOhO28RotiPwED8JQMnKIiEFf4Xb8Km50VO6kc1pkkeHYzGvtDWgjPmyqs9Om6e6RdTGpl9IP0FJy0vYCpNCTRGCO+6pujBO+rc1zmTNa3FY1ljSwHY4VPlVH0fdbVXOGd2Fa6EBZ3qsM102yPaJIrA9wH7mPMHEBaIWP670snKP7RQlE+uThhulJUQxvkiLXzxNd+5YNS57WnLxFaCWR7ga7p+cwd41a4QMrnC9fpVXNFN5I5jdEM2NjMa+3E0PFstzfWKrnTpunukXUxqVfSFzUXHUf0VTaA0pg0v9F06eyTFbVxACVoyB4/hlaNo7I2D7rZksl3u3wS0FSypgNj2HK0/VkYfrMdwEfyOcBahvbvhir6ZlTAbWPGVp+tG8fWY7hB/kcxQHTVCXyYXLowVlRDHJEI46iVjQYmEhrXuaMuzkCvtZRvy9Y1nPJ+8cgRZGDfCZXVt0YqaofG6JzJSQ2NjTa1hcMo4QrmWb8DPriHk5+6ctIIGVBhX1+Obx9qReTBr6yi9mXu3L14V9fjm8fakXkwa+sovZl7ty1j57vO/p/pXyPyLgup6CXkn9krOzcw4gtE3U9BLyT+yVnZuYcQWS16UUdzXIqdq9T9BaQbmWbwtINzKbJ09xj3Tf6vm9D6qswvxWTwO24Xj4XA/9laarHDCf3lN7Ev6sWa0c2zVXG/8ANj3+TK7Vl4HpdTUt2jEekPB7IVaKx8DrctUeCH9ZVSs/OI6y+l/hT7vNHnwv64g5F/bCgCn+F/XEHIv7YUAUV+cZkuj8lT7H5s717F+EtzxIImRv0Qttx8bJi41llhH2iurV4Vax7cVghiP2mtcXDixiR+ShoC+HJnyLyqk0sEzPUsFmqT3ycE31n7mmc9xe8lznEkuJJLic5J212717z5q54xQWQA6qYjINsN+07g6VwVJ7gYQaqlxWl2jwiwaG/OGjYa/OPfaOBIZOP4ybXv6pNWZLK6/To8cxcNzLmspomQxDFYwWDbOySTskm0njXIwgeraj2G94xe+4N34q2ETQnJmc0/WjdstI/wDWrwYQPVtR7De8YtpLDe3hqPntnU42yCqY5WWscdOOJRwV93oawpubx9kKhAr7vQ1hTc3j7IVOycpnTbpOZh2+h10RFsDiguDf56rreZz925d5cG/z1XW8zn7tyAyuVM8Dvrmn9mfuJFDCvRc+6MtPIJYHuilbbY9hscLQQbDxEj3oejX1qpr6QlQwmjjtGijRnEbIjOhgW8BIPwlV6b/7o79qescuLV1j5nmSV75ZHZ3vc5zncbjlQg/ktC4DqN0dyg5wsElRK9vC0YsdvSwqorw716eunDaqqip2Yw/dElss33WucMQW5rbSeDZWmKKjZDGyKJoZGxoa1ozNa0WAIGf2RFH7/b4fIbnz1ANkgZix8s/Us6CcbiaUIKGwpXw+W3Tmc02xRHQY9rFjJxiON5eeKxcO964MldUNpoPrua85cwDGOeemyzjIXOVxYAbg64rnDahjPQ+U92PcUJKd48nBtKwcCd8Pk90dAcbI6lmJwaMy10Z7bfxhcnChcDyO6czALI5DozNrFlJLgOJ4ePcFGaWpdFIyWM4r2Pa5p2ntIc09ICA2Ci59wLrtq6WGpZ9WWJrrPskjVN4wbR7l0EIKl+kH6Ck5aXsBUmrs+kH6Ck5aXsBUmhJd/wBH3W1VzhndhWuskXOu/U0wLaaeaBrjaRFI9gcbLLSGkWmxevz2uhv2s/1E3iQGq1kCu9LJyj+0V1PPa6G/av8A1E3iXGc602nKSbSdslAe24Gu6fnMHeNWuFke4Gu6fnMHeNWuEDKd+kLmouOo/oqm1cn0hc1Fx1H9FU0UB9UxwaX9m5lTZISaSUgStynEOYStG2NnbHCAl+14ppIKathBNNPTwl2c6DO6NriD91xtI4bRtWw5CTYcUoe0OYQ5rgCHAghzSLQQdkELKl+XrGs55P3jlY2BfCBiltzKl2pJ/wDzvJzOOUwk7Rzt4bRsgKub8vWNZzyfvHIQd7Az64h5OfunLSCzfgZ9cQ8nP3TlpBAyoMK+vxzePtSLyYNfWUXsy925evCvr8c3j7Ui8mDX1lF7MvduWsfPd539P9K+R+RcF1PQS8k/slZ2bmHEFom6noJeSf2Ss7NzDiCyWvSijua5FTtXqfoLSDcyzeFpBuZTZOnuMe6b/V83ofVUmFmrDqxkY/w4BbwOe4n9A3pVnXXuvFSxOmmcGtA97nbDWjZJVDXXum6pnknf9Z7ybPsjM1vuAA9y92qaUckr7nrNKVZ1msyWHe/seNWlggprIJ5PtStb8Dbf+6q1XpeRck01DExwseQXvGyHP1Vh4hYPcsFmjjPHUbfdBWULLkdMmv6z7CFYX9cQci/thQBT/C/riDkX9sKALHX5xly6PyVPsfmyy8Dw1NVxw/pIrEkha4WOAcNogEdBVd4Hfq1XHD+kisdX7PzaONvl4W6fd5IqnCdevFTmOogaI2vcWvY3I0Psxg4DYtAdaBtDhUDVk4WrsscIqVpDntfjvA/g1Ja0HhOMTZwcKrZUa6Sm8DsLnlUlZIOppz6dXQS3BldR0Vc2O3UTNc0jYxmgvYePIR+IqxMIHq2o9hveMVY4PaYvujBZmaXuPAGsd/MjpVnX/wDq2o9hveMVii3vUu80l6xirypNaXk4+JRwV93oawpubx9kKhAr7vQ1hTc3j7IXiycplndJzMO30OuiItgcUFwb/PVdbzOfu3LvLg3+eq63mc/duQGVypBeFe/HX18VLMXtjeJLSwtDhiRueLCQRnA2FHyppgd9c0/sz9xIh6LH0g6Hdav44f7ait/WBgUdM+qpJnysjGM+OUNxgzZc1zQAbM9hGa3LsK9VHMId0WQXLq3SEAOp5I2g/wAUkrSxrRtm0/kUPJlxXPgSv4klc651Q4vxYy+BziS4NbYHRW7IAII2gHDNZZTCmOCG39s01n+db7OgS/zsQk0qqSw93w480NCw5I26LIP8x9rYweENxj+MK6KmobGx0jzisY1znE5g1otJ6AVk6+G7Lqyqmqn55ZXOAP8ACzMxvuaGj3IEc8dPBtrVF5FxBQ0EFMbA9sYL83pX6uT/AHEj3BZXX3GQF44ebhCSmirGC10L8R9m5S2WE8Tw34yqNS1EJLvwCXw48E1C86qJ2iRj/KkOqA4n5f8A6K11lzB5fB5DdGCYmyMu0OTa0KTUkniOK78K1GhDKl+kH6Ck5aXsBUmrs+kH6Ck5aXsBUmgJbeXg4nurHJJDJFGI3hpEmiWkluNaMUFSLSBrN8U3/N4VIPo+62qucM7sK10BRGkDWb4pv+bwqspo8VzmnO1xHvBsWxFj+u9LJyj+0UB6Lga7p+cwd41a4WR7ga7p+cwd41a4QMp36Quai46j+iqaKuX6Quai46j+iqaKA1Rci5kdTcqCCdofFJQwNc07IMTM20QbCDsEBZ2v0vSkuZVOp5LXMOqiksySxE5D7QzEbB4CFpO9TWFJzSn7pi8N/d5rLp0phdY2ZtroZD/hyWbP3TmI9+cBAZda4gggkEG0EZCCMxB21/SrqnSyPlkONI9xc5xzue42knjK/VfQvglfDM0sljcWuac7XD/2fZBX8EJJtgZ9cQ8nP3TlpBZvwM+uIeTn7py0ghDKgwr6/HN4+1IvJg19ZRezL3bl68K+vxzePtSLyYNfWUXsy925ax893nf0/wBK+R+RcF1PQS8k/slZ2bmHEFo2shL43sGQuY4C3NaQQqrGCKq3Wn6ZfAs9phKTWCNPcNro2eM1Vkljh6kHXe8+q/fMnRF4V29KOq3Wn6ZfAmlHVbrT9MvgVZUqq0Jm+qW+76nLlF9qx9CH110pZ3Y08j5XbBe4us4rc3uXmU9hwQzk6uaFo+6JHfqApDcfBZTQkOmLqlw2HWNZ8Iyn3khSqFSTznipfNioxwjLHqS/4iJYP7znVUraiZtlMx1ot/xnjM0bbQc54LNuy4V+Y4w0BrQA0CwACwADMAF+lfpU1TWCOMt9unbKmXLMloWoqzC/riDkX9sKAK37+rypq+WN8T42BkbmnHL7SS63JY0qM6UdVutP0y+BU61Kbm2kdXdl42alZYQnNJrayK3Lu9UUuN5PK6LGsxsUNONi22Zwds9K9c9+da8WOqZbOAhn5tAK7+lHVbrT9MvgTSjqt1p+mXwLwqdVLDOWZW27pSypOLevDP5EHc4k2nKTnJzkoBbkCsKlwPyE/vahjRtMY5x6XEfopdcG8WloyHsaZJRmkksc4eyMzfcLeFTGzTenMY69+2WkvwPKfVtZzMHF6TqWN084xZ5AAGnPHFnsP3ibCRsWDhXTwgeraj2G94xSFR7CB6tqPYb3jFdcFCm0tTOSp2mdptsKs9LlHzRRwV93oawpubx9kKhAr7vQ1hTc3j7IVWycpnRbpOZh2+h10RFsDiguDf56rreZz925d5c2+W5rqmjqKdha18sEjGl1uKHPaWgmwE2ZdpAZLK9Vy7qy0srZ6d5ilbbivbZaMYFpzgjMSFYWkFXbtSfFP/bTSCrt2pPin/toSRo4Tbqb8m6IvAuNdW71RVkOqppZyM2iPc4Ntz2DMPcFPtIKu3ak+Kf+2vTTfR+qCf3tVAwfcZI8/nioCqlceAy857XOulM0taWFkAIsLg4jHk4sgaDs2u4FIb3cClFTOEk+PWSDLZLYIweSGficXBWC1oAsGQDMBsBAV/hrvh8mudoDTZJUu0Ph0JtjpT0YrfxrPSvjCRg2rLqVTZY5adkLIgxjHmXGtJxnuIDCLSbBnzNCimkFW7vSdM/9tAezBVgzpq2kdU1zHPx5S2ICSWOxjMjnagi212MMv2FNdJi5W4P/ANRU+NSi9+47aOlhpmZoomtt+04DVO95tPvXQQgg+kxcrcH/AOoqfGqjwqXnsubWhkDS2nliDowXOdiuGpe3GdaTlsP41pRQ7CZeM66tPGyJzGTRS4zXSY2LiOFj26kE5dSc38KEmalp7BrfD5bc2GVxtkY3QpNvRI7G2njbiu/Equ0gq3d6Xpn/ALaneDC8aquUZmTyQyQyYrgIzKS2VuS2xzQLC0/7QgOH9IP0FJy0vYCpNaOwoXjTXVjgZTviYY5HuOil4BDmgCzFaVXukFXbtSfFP/bQEj+j7raq5wzuwrXUKwX3kTXLhmjqHxPMkrXAxl5AAbi5cZoyqaoQFj+u9LJyj+0VsBUTU4Bq1z3OE1LY57j9afMSTuaEor24Gu6fnMHeNWuFR1zMBlbFPFK6alLWTRvIDp7SGPDjZ+7z5FeKBlO/SFzUXHUf0VTRWi8KV4M91RT+TviZoRlxtFLxbj4llmK0/ZKgJwBV27UnxT/20Bct6msKTmlP3TF1V4ri0RgpoIXEF0cETCRbYXMY1pIt2LQvahBWmGDB95XEa2mbbUxN1bWjLPCODZe3Y2xaNpUItjKor8sCL6iqdPQvhijk1To5NEAZKTqsTFadSc9mwSdjMJIZgZ9cQ8nP3TlpBVPeDglqrn18dVNLTvYxsgIYZS4l7C0WYzAM521bCBlXYXbmkTQ1AGodHoZO09pLh0hx+EqF3Gus+lnZPHYXMOY5nAggg8YJV83WuTHVQuhmGMxw97SMzgdggqpbt4N6qBx0JpqYrcjo7Maz7zM9vFaFr69KSllxOzui8KE6HBqzSazZ9DXvNgSAYYm7NM63glHhTTibvZ3Wt8Kgvm1V72qepl8KebVXvap6mbwrxv1X2i38Lu3Uvqe0nWnE3ezutb4U04m72d1rfCoL5tVe9qnqZvCnm1V72qepm8Kb9V9ofC7t1L6ntJ1pxN3s7rW+FNOJu9nda3wqC+bVXvap6mbwp5tVe9qnqZvCm/VfaHwu7dS+p7SdacTd7O61vhTTibvZ3Wt8Kgvm1V72qepm8KebVXvap6mbwpv1X2h8Lu3Uvqe0nWnE3ezutb4U04m72d1rfCoL5tVe9qnqZvCnm1V72qepm8Kb9V9ofC7t1L6ntJ1pxN3s7rW+FNOJu9nda3wqC+bVXvap6mbwp5tVe9qnqZvCm/VfaHwu7dS+p7SdacTd7O61vhTTibvZ3Wt8Kgvm1V72qepm8KebVXvap6mbwpv1X2h8Lu3Uvqe0nWnE3ezutb4Vxr6cI7qyA08cWgscRjkvxi4AghoyCwWgKPebVXvap6mbwr+tPejWPOK2mnt+8xzB0vsCh1Kslge6dgu6jJVI4YrPyvucuKIucGtBc5xAAGcuJsA6VoS5NFoFPFDn0OJjbdstaAT+SiV5WDzyVwqKktfOPqMGVsROzbsu/IcOdThWrPScFiznr8vCFplGnSeKj0639giIrRzwREQBERAEREAREQBERAEREAREQBERAEREAREQBERAEREAREQBERAEREAREQBERAEREAREQBERAEREAREQBERAEREAREQBERAEREAREQBERAEREAREQBERAEREAREQBERAEREAREQBERAEREAREQBERAEREAREQH//2Q=="/>
          <p:cNvSpPr>
            <a:spLocks noChangeAspect="1" noChangeArrowheads="1"/>
          </p:cNvSpPr>
          <p:nvPr/>
        </p:nvSpPr>
        <p:spPr bwMode="auto">
          <a:xfrm>
            <a:off x="152400" y="-381000"/>
            <a:ext cx="4076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34" name="Picture 10" descr="Vollbild anzeigen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967" y="2226472"/>
            <a:ext cx="1577468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atei:Erdinger Weißbräu logo.sv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8592" y="2047523"/>
            <a:ext cx="864096" cy="79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ile:Logo FC Bayern München.sv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7643" y="2137236"/>
            <a:ext cx="709141" cy="70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farm8.staticflickr.com/7138/6920502142_8e1462218f.jpg"/>
          <p:cNvPicPr>
            <a:picLocks noChangeAspect="1" noChangeArrowheads="1"/>
          </p:cNvPicPr>
          <p:nvPr/>
        </p:nvPicPr>
        <p:blipFill>
          <a:blip r:embed="rId2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604" y="3297397"/>
            <a:ext cx="1303333" cy="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Vollbild anzeigen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3030" y="3412108"/>
            <a:ext cx="1122078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ercedes benz car logo">
            <a:hlinkClick r:id="rId23"/>
          </p:cNvPr>
          <p:cNvPicPr>
            <a:picLocks noChangeAspect="1" noChangeArrowheads="1"/>
          </p:cNvPicPr>
          <p:nvPr/>
        </p:nvPicPr>
        <p:blipFill rotWithShape="1">
          <a:blip r:embed="rId2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14" r="6175"/>
          <a:stretch/>
        </p:blipFill>
        <p:spPr bwMode="auto">
          <a:xfrm>
            <a:off x="2364792" y="4354501"/>
            <a:ext cx="1875963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t3.gstatic.com/images?q=tbn:ANd9GcQq2L6iY3DwN9Lbv2q0OrnTnjCsepTE7Q5ypUjfjwoJ5xJHHcs-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691" y="5406212"/>
            <a:ext cx="1524000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Vollbild anzeigen">
            <a:hlinkClick r:id="rId26"/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6519" y="5193304"/>
            <a:ext cx="1215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288" y="2101237"/>
            <a:ext cx="702267" cy="93473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894" y="1153529"/>
            <a:ext cx="1175988" cy="442833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2153" b="73264" l="9814" r="8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1373" y="3154390"/>
            <a:ext cx="1944216" cy="94743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568" y="4258502"/>
            <a:ext cx="1747264" cy="911171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12708" y1="85862" x2="12708" y2="85862"/>
                        <a14:foregroundMark x1="21896" y1="81149" x2="21896" y2="81149"/>
                        <a14:foregroundMark x1="34213" y1="79971" x2="34213" y2="79971"/>
                        <a14:foregroundMark x1="45650" y1="81149" x2="45650" y2="81149"/>
                        <a14:foregroundMark x1="57185" y1="78940" x2="57185" y2="78940"/>
                        <a14:foregroundMark x1="67937" y1="81149" x2="67937" y2="81149"/>
                        <a14:foregroundMark x1="83284" y1="89249" x2="83284" y2="89249"/>
                        <a14:foregroundMark x1="92571" y1="82327" x2="92571" y2="82327"/>
                        <a14:foregroundMark x1="34897" y1="41826" x2="38025" y2="16348"/>
                        <a14:foregroundMark x1="33431" y1="19882" x2="42620" y2="10604"/>
                        <a14:foregroundMark x1="41838" y1="11782" x2="50342" y2="8247"/>
                        <a14:foregroundMark x1="55718" y1="10604" x2="46432" y2="9426"/>
                        <a14:foregroundMark x1="32649" y1="24448" x2="41838" y2="8247"/>
                        <a14:foregroundMark x1="33431" y1="27982" x2="34897" y2="16348"/>
                        <a14:foregroundMark x1="36461" y1="21060" x2="40274" y2="6038"/>
                        <a14:foregroundMark x1="39589" y1="10604" x2="42620" y2="6038"/>
                        <a14:backgroundMark x1="39589" y1="3682" x2="57185" y2="2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038" y="5251116"/>
            <a:ext cx="1034876" cy="686882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98965" l="0" r="100000">
                        <a14:foregroundMark x1="61591" y1="34161" x2="61591" y2="34161"/>
                        <a14:foregroundMark x1="47039" y1="34161" x2="47039" y2="34161"/>
                        <a14:foregroundMark x1="46193" y1="34161" x2="46193" y2="34161"/>
                        <a14:foregroundMark x1="67005" y1="32298" x2="67005" y2="32298"/>
                        <a14:foregroundMark x1="67005" y1="32298" x2="67005" y2="32298"/>
                        <a14:foregroundMark x1="67005" y1="32298" x2="67005" y2="32298"/>
                        <a14:foregroundMark x1="73096" y1="31263" x2="73096" y2="31263"/>
                        <a14:foregroundMark x1="73096" y1="31263" x2="73096" y2="31263"/>
                        <a14:foregroundMark x1="37733" y1="40787" x2="37733" y2="40787"/>
                        <a14:foregroundMark x1="37733" y1="40787" x2="37733" y2="40787"/>
                        <a14:foregroundMark x1="37733" y1="40787" x2="37733" y2="40787"/>
                        <a14:foregroundMark x1="26227" y1="45342" x2="26227" y2="45342"/>
                        <a14:foregroundMark x1="26227" y1="45342" x2="26227" y2="45342"/>
                        <a14:foregroundMark x1="26227" y1="45342" x2="26227" y2="45342"/>
                        <a14:foregroundMark x1="55499" y1="75569" x2="55499" y2="75569"/>
                        <a14:foregroundMark x1="55499" y1="75569" x2="55499" y2="75569"/>
                        <a14:foregroundMark x1="55499" y1="75569" x2="55499" y2="75569"/>
                        <a14:foregroundMark x1="25381" y1="66046" x2="25381" y2="66046"/>
                        <a14:foregroundMark x1="32318" y1="76398" x2="32318" y2="76398"/>
                        <a14:foregroundMark x1="30118" y1="70807" x2="30118" y2="70807"/>
                        <a14:foregroundMark x1="30118" y1="70807" x2="30118" y2="70807"/>
                        <a14:foregroundMark x1="33841" y1="62319" x2="33841" y2="62319"/>
                        <a14:foregroundMark x1="33841" y1="62319" x2="33841" y2="62319"/>
                        <a14:foregroundMark x1="34687" y1="68944" x2="34687" y2="68944"/>
                        <a14:foregroundMark x1="34687" y1="68944" x2="34687" y2="68944"/>
                        <a14:foregroundMark x1="43993" y1="58592" x2="43993" y2="58592"/>
                        <a14:foregroundMark x1="43993" y1="58592" x2="43993" y2="58592"/>
                        <a14:foregroundMark x1="43993" y1="58592" x2="43993" y2="58592"/>
                        <a14:foregroundMark x1="43993" y1="58592" x2="43993" y2="58592"/>
                        <a14:foregroundMark x1="43993" y1="58592" x2="43993" y2="58592"/>
                        <a14:foregroundMark x1="43993" y1="58592" x2="43993" y2="58592"/>
                        <a14:foregroundMark x1="43993" y1="67909" x2="43993" y2="67909"/>
                        <a14:foregroundMark x1="43993" y1="67909" x2="43993" y2="67909"/>
                        <a14:foregroundMark x1="49239" y1="64182" x2="49239" y2="64182"/>
                        <a14:foregroundMark x1="49239" y1="64182" x2="49239" y2="64182"/>
                        <a14:foregroundMark x1="51607" y1="51139" x2="51607" y2="51139"/>
                        <a14:foregroundMark x1="51607" y1="51139" x2="51607" y2="51139"/>
                        <a14:foregroundMark x1="53130" y1="60455" x2="53130" y2="60455"/>
                        <a14:foregroundMark x1="53130" y1="60455" x2="53130" y2="60455"/>
                        <a14:foregroundMark x1="52453" y1="60455" x2="52453" y2="60455"/>
                        <a14:foregroundMark x1="60914" y1="51139" x2="60914" y2="51139"/>
                        <a14:foregroundMark x1="60914" y1="51139" x2="60914" y2="51139"/>
                        <a14:foregroundMark x1="65482" y1="50104" x2="65482" y2="50104"/>
                        <a14:foregroundMark x1="65482" y1="50104" x2="65482" y2="50104"/>
                        <a14:foregroundMark x1="70897" y1="49068" x2="70897" y2="49068"/>
                        <a14:foregroundMark x1="70897" y1="49068" x2="70897" y2="49068"/>
                        <a14:foregroundMark x1="26227" y1="19048" x2="26227" y2="19048"/>
                        <a14:foregroundMark x1="26227" y1="19048" x2="26227" y2="19048"/>
                        <a14:foregroundMark x1="31641" y1="27536" x2="31641" y2="27536"/>
                        <a14:foregroundMark x1="31641" y1="27536" x2="31641" y2="27536"/>
                        <a14:foregroundMark x1="24704" y1="27536" x2="24704" y2="27536"/>
                        <a14:foregroundMark x1="24704" y1="27536" x2="24704" y2="27536"/>
                        <a14:foregroundMark x1="37733" y1="25673" x2="37733" y2="25673"/>
                        <a14:foregroundMark x1="37733" y1="25673" x2="37733" y2="25673"/>
                        <a14:foregroundMark x1="43993" y1="25673" x2="43993" y2="25673"/>
                        <a14:foregroundMark x1="43993" y1="25673" x2="43993" y2="25673"/>
                        <a14:foregroundMark x1="50085" y1="23810" x2="50085" y2="23810"/>
                        <a14:foregroundMark x1="50085" y1="23810" x2="50085" y2="23810"/>
                        <a14:foregroundMark x1="48562" y1="18012" x2="48562" y2="18012"/>
                        <a14:foregroundMark x1="48562" y1="18012" x2="48562" y2="18012"/>
                        <a14:foregroundMark x1="53976" y1="19048" x2="53976" y2="19048"/>
                        <a14:foregroundMark x1="53976" y1="24638" x2="53976" y2="24638"/>
                        <a14:foregroundMark x1="61591" y1="18012" x2="61591" y2="18012"/>
                        <a14:foregroundMark x1="61591" y1="18012" x2="61591" y2="18012"/>
                        <a14:foregroundMark x1="59222" y1="13458" x2="59222" y2="13458"/>
                        <a14:foregroundMark x1="59222" y1="13458" x2="59222" y2="13458"/>
                        <a14:foregroundMark x1="60914" y1="19876" x2="60914" y2="19876"/>
                        <a14:foregroundMark x1="60068" y1="19876" x2="60068" y2="19876"/>
                        <a14:foregroundMark x1="54653" y1="13458" x2="54653" y2="13458"/>
                        <a14:foregroundMark x1="54653" y1="13458" x2="54653" y2="13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07" y="5298027"/>
            <a:ext cx="1153963" cy="94308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>
                        <a14:foregroundMark x1="5487" y1="50239" x2="5487" y2="50239"/>
                        <a14:foregroundMark x1="5487" y1="50239" x2="5487" y2="50239"/>
                        <a14:foregroundMark x1="14087" y1="55263" x2="14087" y2="55263"/>
                        <a14:foregroundMark x1="14087" y1="55263" x2="14087" y2="55263"/>
                        <a14:foregroundMark x1="26126" y1="46890" x2="26126" y2="46890"/>
                        <a14:foregroundMark x1="26126" y1="46890" x2="26126" y2="46890"/>
                        <a14:foregroundMark x1="3276" y1="73445" x2="3276" y2="73445"/>
                        <a14:foregroundMark x1="3276" y1="73445" x2="3276" y2="73445"/>
                        <a14:foregroundMark x1="29566" y1="31818" x2="29566" y2="31818"/>
                        <a14:foregroundMark x1="29566" y1="31818" x2="29566" y2="31818"/>
                        <a14:foregroundMark x1="35872" y1="26794" x2="35872" y2="26794"/>
                        <a14:foregroundMark x1="35872" y1="26794" x2="35872" y2="26794"/>
                        <a14:foregroundMark x1="40459" y1="25120" x2="40459" y2="25120"/>
                        <a14:foregroundMark x1="40459" y1="25120" x2="40459" y2="25120"/>
                        <a14:foregroundMark x1="41032" y1="6699" x2="41032" y2="6699"/>
                        <a14:foregroundMark x1="41032" y1="6699" x2="41032" y2="6699"/>
                        <a14:foregroundMark x1="46110" y1="31818" x2="46110" y2="31818"/>
                        <a14:foregroundMark x1="46110" y1="31818" x2="46110" y2="31818"/>
                        <a14:foregroundMark x1="54136" y1="18421" x2="54136" y2="18421"/>
                        <a14:foregroundMark x1="54136" y1="18421" x2="54136" y2="18421"/>
                        <a14:foregroundMark x1="49550" y1="18421" x2="49550" y2="18421"/>
                        <a14:foregroundMark x1="49550" y1="18421" x2="49550" y2="18421"/>
                        <a14:foregroundMark x1="8927" y1="81818" x2="8927" y2="81818"/>
                        <a14:foregroundMark x1="8927" y1="81818" x2="8927" y2="81818"/>
                        <a14:foregroundMark x1="57002" y1="36842" x2="57002" y2="36842"/>
                        <a14:foregroundMark x1="57002" y1="36842" x2="57002" y2="36842"/>
                        <a14:foregroundMark x1="67895" y1="25120" x2="67895" y2="25120"/>
                        <a14:foregroundMark x1="67322" y1="25120" x2="67322" y2="25120"/>
                        <a14:foregroundMark x1="73628" y1="33493" x2="73628" y2="33493"/>
                        <a14:foregroundMark x1="73628" y1="33493" x2="73628" y2="33493"/>
                        <a14:foregroundMark x1="81572" y1="41866" x2="81572" y2="41866"/>
                        <a14:foregroundMark x1="81572" y1="41866" x2="81572" y2="41866"/>
                        <a14:foregroundMark x1="86159" y1="46890" x2="86159" y2="46890"/>
                        <a14:foregroundMark x1="86159" y1="46890" x2="86159" y2="46890"/>
                        <a14:foregroundMark x1="90745" y1="60287" x2="90745" y2="60287"/>
                        <a14:foregroundMark x1="90745" y1="60287" x2="90745" y2="602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991" y="1153529"/>
            <a:ext cx="1356746" cy="46447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67" y="2137237"/>
            <a:ext cx="817380" cy="817380"/>
          </a:xfrm>
          <a:prstGeom prst="rect">
            <a:avLst/>
          </a:prstGeom>
        </p:spPr>
      </p:pic>
      <p:pic>
        <p:nvPicPr>
          <p:cNvPr id="12" name="Picture 2" descr="C:\Users\BA.Kooperationen\AppData\Local\Microsoft\Windows\Temporary Internet Files\Content.Outlook\KL1HOT5P\CD_CMYK_gold (3).jpg"/>
          <p:cNvPicPr>
            <a:picLocks noChangeAspect="1" noChangeArrowheads="1"/>
          </p:cNvPicPr>
          <p:nvPr/>
        </p:nvPicPr>
        <p:blipFill>
          <a:blip r:embed="rId41" cstate="screen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98382" l="0" r="100000">
                        <a14:foregroundMark x1="12835" y1="24272" x2="12835" y2="24272"/>
                        <a14:foregroundMark x1="14453" y1="78964" x2="14453" y2="78964"/>
                        <a14:foregroundMark x1="25000" y1="33981" x2="25000" y2="33981"/>
                        <a14:foregroundMark x1="34431" y1="33981" x2="34431" y2="33981"/>
                        <a14:foregroundMark x1="42801" y1="24272" x2="42801" y2="24272"/>
                        <a14:foregroundMark x1="54408" y1="62783" x2="54408" y2="62783"/>
                        <a14:foregroundMark x1="65513" y1="46926" x2="65513" y2="46926"/>
                        <a14:foregroundMark x1="77734" y1="62783" x2="77734" y2="62783"/>
                        <a14:foregroundMark x1="82757" y1="53398" x2="82757" y2="53398"/>
                        <a14:foregroundMark x1="90513" y1="43689" x2="90513" y2="43689"/>
                        <a14:foregroundMark x1="94364" y1="21036" x2="94364" y2="21036"/>
                        <a14:backgroundMark x1="36105" y1="53398" x2="36105" y2="53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218" y="1252684"/>
            <a:ext cx="1418070" cy="24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876" y="4275847"/>
            <a:ext cx="695794" cy="901883"/>
          </a:xfrm>
          <a:prstGeom prst="rect">
            <a:avLst/>
          </a:prstGeom>
        </p:spPr>
      </p:pic>
      <p:pic>
        <p:nvPicPr>
          <p:cNvPr id="12290" name="Picture 2" descr="http://meine-bank-vor-ort.de/kzp/banklogos/1167_VB_Logo_240x180px.pn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072" y="5108722"/>
            <a:ext cx="1560655" cy="117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kronen-brauhaus.de/images/logo.pn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80" y="4203057"/>
            <a:ext cx="1035528" cy="100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990" y="4005064"/>
            <a:ext cx="1299682" cy="106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30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116632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Kirche im Europa-Park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52513"/>
            <a:ext cx="7848600" cy="496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46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feld 1"/>
          <p:cNvSpPr txBox="1">
            <a:spLocks noChangeArrowheads="1"/>
          </p:cNvSpPr>
          <p:nvPr/>
        </p:nvSpPr>
        <p:spPr bwMode="auto">
          <a:xfrm>
            <a:off x="323850" y="115888"/>
            <a:ext cx="705643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altLang="de-DE" sz="300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Kirche im Europa-Park</a:t>
            </a:r>
          </a:p>
        </p:txBody>
      </p:sp>
      <p:sp>
        <p:nvSpPr>
          <p:cNvPr id="88067" name="Rectangle 5"/>
          <p:cNvSpPr>
            <a:spLocks noChangeArrowheads="1"/>
          </p:cNvSpPr>
          <p:nvPr/>
        </p:nvSpPr>
        <p:spPr bwMode="auto">
          <a:xfrm>
            <a:off x="2700338" y="981075"/>
            <a:ext cx="36718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altLang="de-DE" sz="240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Qualifizierte Mitarbeit und</a:t>
            </a:r>
          </a:p>
          <a:p>
            <a:pPr eaLnBrk="1" hangingPunct="1"/>
            <a:r>
              <a:rPr lang="de-DE" altLang="de-DE" sz="240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persönliche Präsenz</a:t>
            </a:r>
          </a:p>
        </p:txBody>
      </p:sp>
      <p:pic>
        <p:nvPicPr>
          <p:cNvPr id="88068" name="Picture 4" descr="logo-erzdioezese-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313"/>
            <a:ext cx="165576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14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9534"/>
          <a:stretch>
            <a:fillRect/>
          </a:stretch>
        </p:blipFill>
        <p:spPr bwMode="auto">
          <a:xfrm>
            <a:off x="1907704" y="2133600"/>
            <a:ext cx="5364391" cy="230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>
                    <a:alpha val="30196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8071" name="Rectangle 11"/>
          <p:cNvSpPr>
            <a:spLocks noChangeArrowheads="1"/>
          </p:cNvSpPr>
          <p:nvPr/>
        </p:nvSpPr>
        <p:spPr bwMode="auto">
          <a:xfrm>
            <a:off x="611188" y="4797425"/>
            <a:ext cx="29146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>
                    <a:alpha val="30196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altLang="de-DE" sz="240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Andreas Wilhelm,</a:t>
            </a:r>
            <a:br>
              <a:rPr lang="de-DE" altLang="de-DE" sz="240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40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Erzdiözese Freiburg</a:t>
            </a:r>
          </a:p>
        </p:txBody>
      </p:sp>
      <p:sp>
        <p:nvSpPr>
          <p:cNvPr id="88072" name="Rectangle 7"/>
          <p:cNvSpPr>
            <a:spLocks noChangeArrowheads="1"/>
          </p:cNvSpPr>
          <p:nvPr/>
        </p:nvSpPr>
        <p:spPr bwMode="auto">
          <a:xfrm>
            <a:off x="4211638" y="4797425"/>
            <a:ext cx="49323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>
                    <a:alpha val="30196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altLang="de-DE" sz="240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Martin Lampeitl,</a:t>
            </a:r>
            <a:br>
              <a:rPr lang="de-DE" altLang="de-DE" sz="240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40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Evangelische Landeskirche Baden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134" y="1124744"/>
            <a:ext cx="1475836" cy="121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3893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116632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Ein grüner Schlosspark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 descr="Grün_Schlo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839" y="764704"/>
            <a:ext cx="9152040" cy="566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27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feld 1"/>
          <p:cNvSpPr txBox="1">
            <a:spLocks noChangeArrowheads="1"/>
          </p:cNvSpPr>
          <p:nvPr/>
        </p:nvSpPr>
        <p:spPr bwMode="auto">
          <a:xfrm>
            <a:off x="95250" y="-242888"/>
            <a:ext cx="90376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200000"/>
              </a:lnSpc>
              <a:buFont typeface="Arial" charset="0"/>
              <a:buNone/>
            </a:pPr>
            <a:r>
              <a:rPr lang="de-DE" altLang="de-DE" sz="2800">
                <a:solidFill>
                  <a:srgbClr val="164194"/>
                </a:solidFill>
                <a:latin typeface="Arial" charset="0"/>
                <a:cs typeface="Arial" charset="0"/>
              </a:rPr>
              <a:t>100 Millionster Besucher </a:t>
            </a:r>
          </a:p>
        </p:txBody>
      </p:sp>
      <p:sp>
        <p:nvSpPr>
          <p:cNvPr id="14339" name="Textfeld 1"/>
          <p:cNvSpPr txBox="1">
            <a:spLocks noChangeArrowheads="1"/>
          </p:cNvSpPr>
          <p:nvPr/>
        </p:nvSpPr>
        <p:spPr bwMode="auto">
          <a:xfrm>
            <a:off x="222250" y="957263"/>
            <a:ext cx="8783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de-DE" altLang="de-DE" sz="2000">
                <a:solidFill>
                  <a:srgbClr val="164194"/>
                </a:solidFill>
                <a:latin typeface="Arial" charset="0"/>
                <a:cs typeface="Arial" charset="0"/>
              </a:rPr>
              <a:t>8. September 2014 </a:t>
            </a:r>
          </a:p>
        </p:txBody>
      </p:sp>
      <p:pic>
        <p:nvPicPr>
          <p:cNvPr id="14340" name="Picture 2" descr="http://corporate.europapark.com/uploads/pics/Deutsche_Gewi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052513"/>
            <a:ext cx="89535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07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95536" y="116632"/>
            <a:ext cx="6120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Die erste Achterbahn 1921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6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5682" y="842406"/>
            <a:ext cx="9118318" cy="5538922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43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feld 1"/>
          <p:cNvSpPr txBox="1">
            <a:spLocks noChangeArrowheads="1"/>
          </p:cNvSpPr>
          <p:nvPr/>
        </p:nvSpPr>
        <p:spPr bwMode="auto">
          <a:xfrm>
            <a:off x="95250" y="-242888"/>
            <a:ext cx="9037638" cy="81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200000"/>
              </a:lnSpc>
              <a:buFont typeface="Arial" charset="0"/>
              <a:buNone/>
            </a:pPr>
            <a:r>
              <a:rPr lang="de-DE" altLang="de-DE" sz="2800">
                <a:solidFill>
                  <a:srgbClr val="164194"/>
                </a:solidFill>
                <a:latin typeface="Arial" charset="0"/>
                <a:cs typeface="Arial" charset="0"/>
              </a:rPr>
              <a:t>Europa-Park 2014 – vielfach ausgezeichnet</a:t>
            </a:r>
          </a:p>
        </p:txBody>
      </p:sp>
      <p:sp>
        <p:nvSpPr>
          <p:cNvPr id="16387" name="Textfeld 1"/>
          <p:cNvSpPr txBox="1">
            <a:spLocks noChangeArrowheads="1"/>
          </p:cNvSpPr>
          <p:nvPr/>
        </p:nvSpPr>
        <p:spPr bwMode="auto">
          <a:xfrm>
            <a:off x="388938" y="3933825"/>
            <a:ext cx="8783637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  <a:buFont typeface="Arial" charset="0"/>
              <a:buChar char="•"/>
            </a:pPr>
            <a:r>
              <a:rPr lang="de-DE" altLang="de-DE" sz="1800">
                <a:solidFill>
                  <a:srgbClr val="164194"/>
                </a:solidFill>
                <a:latin typeface="Arial" charset="0"/>
                <a:cs typeface="Arial" charset="0"/>
              </a:rPr>
              <a:t>Golden Ticket Award </a:t>
            </a:r>
            <a:r>
              <a:rPr lang="de-DE" altLang="de-DE" sz="1800">
                <a:solidFill>
                  <a:srgbClr val="164194"/>
                </a:solidFill>
                <a:latin typeface="Arial" charset="0"/>
                <a:cs typeface="Arial" charset="0"/>
                <a:sym typeface="Wingdings" pitchFamily="2" charset="2"/>
              </a:rPr>
              <a:t> </a:t>
            </a:r>
            <a:r>
              <a:rPr lang="de-DE" altLang="de-DE" sz="1800">
                <a:solidFill>
                  <a:srgbClr val="164194"/>
                </a:solidFill>
                <a:latin typeface="Arial" charset="0"/>
                <a:cs typeface="Arial" charset="0"/>
              </a:rPr>
              <a:t>bester Freizeitpark weltweit</a:t>
            </a:r>
          </a:p>
          <a:p>
            <a:pPr>
              <a:lnSpc>
                <a:spcPts val="1800"/>
              </a:lnSpc>
              <a:buFont typeface="Arial" charset="0"/>
              <a:buChar char="•"/>
            </a:pPr>
            <a:endParaRPr lang="de-DE" altLang="de-DE" sz="1800">
              <a:solidFill>
                <a:srgbClr val="164194"/>
              </a:solidFill>
              <a:latin typeface="Arial" charset="0"/>
              <a:cs typeface="Arial" charset="0"/>
            </a:endParaRPr>
          </a:p>
          <a:p>
            <a:pPr>
              <a:lnSpc>
                <a:spcPts val="1800"/>
              </a:lnSpc>
              <a:buFont typeface="Arial" charset="0"/>
              <a:buChar char="•"/>
            </a:pPr>
            <a:r>
              <a:rPr lang="de-DE" altLang="de-DE" sz="1800">
                <a:solidFill>
                  <a:srgbClr val="164194"/>
                </a:solidFill>
                <a:latin typeface="Arial" charset="0"/>
                <a:cs typeface="Arial" charset="0"/>
                <a:sym typeface="Wingdings" pitchFamily="2" charset="2"/>
              </a:rPr>
              <a:t>Zweiter Michelin-Stern für das Restaurant „Ammolite“ im Europa-Park</a:t>
            </a:r>
          </a:p>
          <a:p>
            <a:pPr>
              <a:lnSpc>
                <a:spcPts val="1800"/>
              </a:lnSpc>
              <a:buFont typeface="Arial" charset="0"/>
              <a:buChar char="•"/>
            </a:pPr>
            <a:endParaRPr lang="de-DE" altLang="de-DE" sz="1800">
              <a:solidFill>
                <a:srgbClr val="164194"/>
              </a:solidFill>
              <a:latin typeface="Arial" charset="0"/>
              <a:cs typeface="Arial" charset="0"/>
            </a:endParaRPr>
          </a:p>
          <a:p>
            <a:pPr>
              <a:lnSpc>
                <a:spcPts val="1800"/>
              </a:lnSpc>
              <a:buFont typeface="Arial" charset="0"/>
              <a:buChar char="•"/>
            </a:pPr>
            <a:r>
              <a:rPr lang="de-DE" altLang="de-DE" sz="1800">
                <a:solidFill>
                  <a:srgbClr val="164194"/>
                </a:solidFill>
                <a:latin typeface="Arial" charset="0"/>
                <a:cs typeface="Arial" charset="0"/>
              </a:rPr>
              <a:t>"Brillat-Savarin-Plakette„ </a:t>
            </a:r>
            <a:r>
              <a:rPr lang="de-DE" altLang="de-DE" sz="1800">
                <a:solidFill>
                  <a:srgbClr val="164194"/>
                </a:solidFill>
                <a:latin typeface="Arial" charset="0"/>
                <a:cs typeface="Arial" charset="0"/>
                <a:sym typeface="Wingdings" pitchFamily="2" charset="2"/>
              </a:rPr>
              <a:t>renommiertester dt. Gastronomie-Preis</a:t>
            </a:r>
          </a:p>
          <a:p>
            <a:pPr>
              <a:lnSpc>
                <a:spcPts val="1800"/>
              </a:lnSpc>
              <a:buFont typeface="Arial" charset="0"/>
              <a:buChar char="•"/>
            </a:pPr>
            <a:endParaRPr lang="de-DE" altLang="de-DE" sz="1800">
              <a:solidFill>
                <a:srgbClr val="164194"/>
              </a:solidFill>
              <a:latin typeface="Arial" charset="0"/>
              <a:cs typeface="Arial" charset="0"/>
              <a:sym typeface="Wingdings" pitchFamily="2" charset="2"/>
            </a:endParaRPr>
          </a:p>
          <a:p>
            <a:pPr>
              <a:lnSpc>
                <a:spcPts val="1800"/>
              </a:lnSpc>
              <a:buFont typeface="Arial" charset="0"/>
              <a:buChar char="•"/>
            </a:pPr>
            <a:r>
              <a:rPr lang="de-DE" altLang="de-DE" sz="1800">
                <a:solidFill>
                  <a:srgbClr val="164194"/>
                </a:solidFill>
                <a:latin typeface="Arial" charset="0"/>
                <a:cs typeface="Arial" charset="0"/>
              </a:rPr>
              <a:t>Colosseo gewinnt "TOP HOTEL Family Cup 2014" in der Kategorie "Logis„</a:t>
            </a:r>
          </a:p>
          <a:p>
            <a:pPr>
              <a:lnSpc>
                <a:spcPts val="1800"/>
              </a:lnSpc>
              <a:buFont typeface="Arial" charset="0"/>
              <a:buChar char="•"/>
            </a:pPr>
            <a:endParaRPr lang="de-DE" altLang="de-DE" sz="1800">
              <a:solidFill>
                <a:srgbClr val="164194"/>
              </a:solidFill>
              <a:latin typeface="Arial" charset="0"/>
              <a:cs typeface="Arial" charset="0"/>
            </a:endParaRPr>
          </a:p>
          <a:p>
            <a:pPr>
              <a:lnSpc>
                <a:spcPts val="1800"/>
              </a:lnSpc>
              <a:buFont typeface="Arial" charset="0"/>
              <a:buChar char="•"/>
            </a:pPr>
            <a:r>
              <a:rPr lang="en-US" altLang="de-DE" sz="1800">
                <a:solidFill>
                  <a:srgbClr val="164194"/>
                </a:solidFill>
                <a:latin typeface="Arial" charset="0"/>
                <a:cs typeface="Arial" charset="0"/>
              </a:rPr>
              <a:t>Traveller’s Choice Awards von TripAdvisor</a:t>
            </a:r>
            <a:r>
              <a:rPr lang="de-DE" altLang="de-DE" sz="1800">
                <a:solidFill>
                  <a:srgbClr val="164194"/>
                </a:solidFill>
                <a:latin typeface="Arial" charset="0"/>
                <a:cs typeface="Arial" charset="0"/>
                <a:sym typeface="Wingdings" pitchFamily="2" charset="2"/>
              </a:rPr>
              <a:t> </a:t>
            </a:r>
            <a:r>
              <a:rPr lang="de-DE" altLang="de-DE" sz="1800">
                <a:solidFill>
                  <a:srgbClr val="164194"/>
                </a:solidFill>
                <a:latin typeface="Arial" charset="0"/>
                <a:cs typeface="Arial" charset="0"/>
              </a:rPr>
              <a:t>auch in Europa Nummer Eins</a:t>
            </a:r>
          </a:p>
        </p:txBody>
      </p:sp>
      <p:pic>
        <p:nvPicPr>
          <p:cNvPr id="16388" name="Picture 5" descr="http://corporate.europapark.com/uploads/pics/PeterHagen2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052513"/>
            <a:ext cx="3608387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http://corporate.europapark.com/uploads/pics/BS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052513"/>
            <a:ext cx="3317875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18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feld 1"/>
          <p:cNvSpPr txBox="1">
            <a:spLocks noChangeArrowheads="1"/>
          </p:cNvSpPr>
          <p:nvPr/>
        </p:nvSpPr>
        <p:spPr bwMode="auto">
          <a:xfrm>
            <a:off x="95250" y="-242888"/>
            <a:ext cx="9037638" cy="81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200000"/>
              </a:lnSpc>
              <a:buFont typeface="Arial" charset="0"/>
              <a:buNone/>
            </a:pPr>
            <a:r>
              <a:rPr lang="de-DE" altLang="de-DE" sz="2800">
                <a:solidFill>
                  <a:srgbClr val="164194"/>
                </a:solidFill>
                <a:latin typeface="Arial" charset="0"/>
                <a:cs typeface="Arial" charset="0"/>
              </a:rPr>
              <a:t>Europa-Park 2014 – vielfach ausgezeichnet</a:t>
            </a:r>
          </a:p>
        </p:txBody>
      </p:sp>
      <p:sp>
        <p:nvSpPr>
          <p:cNvPr id="17411" name="Textfeld 1"/>
          <p:cNvSpPr txBox="1">
            <a:spLocks noChangeArrowheads="1"/>
          </p:cNvSpPr>
          <p:nvPr/>
        </p:nvSpPr>
        <p:spPr bwMode="auto">
          <a:xfrm>
            <a:off x="360363" y="3716338"/>
            <a:ext cx="8783637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00"/>
              </a:lnSpc>
              <a:buFont typeface="Arial" charset="0"/>
              <a:buChar char="•"/>
            </a:pPr>
            <a:r>
              <a:rPr lang="de-DE" altLang="de-DE" sz="1800" dirty="0">
                <a:solidFill>
                  <a:srgbClr val="164194"/>
                </a:solidFill>
                <a:latin typeface="Arial" charset="0"/>
                <a:cs typeface="Arial" charset="0"/>
              </a:rPr>
              <a:t>Parkscout Award 2013/2014: Europa-Park erhält Preis als „Bester Freizeitpark“</a:t>
            </a:r>
          </a:p>
          <a:p>
            <a:pPr>
              <a:lnSpc>
                <a:spcPts val="1900"/>
              </a:lnSpc>
              <a:buFont typeface="Arial" charset="0"/>
              <a:buChar char="•"/>
            </a:pPr>
            <a:endParaRPr lang="de-DE" altLang="de-DE" sz="1800" dirty="0">
              <a:solidFill>
                <a:srgbClr val="164194"/>
              </a:solidFill>
              <a:latin typeface="Arial" charset="0"/>
              <a:cs typeface="Arial" charset="0"/>
            </a:endParaRPr>
          </a:p>
          <a:p>
            <a:pPr>
              <a:lnSpc>
                <a:spcPts val="1900"/>
              </a:lnSpc>
              <a:buFont typeface="Arial" charset="0"/>
              <a:buChar char="•"/>
            </a:pPr>
            <a:r>
              <a:rPr lang="de-DE" altLang="de-DE" sz="1800" dirty="0" smtClean="0">
                <a:solidFill>
                  <a:srgbClr val="164194"/>
                </a:solidFill>
                <a:latin typeface="Arial" charset="0"/>
                <a:cs typeface="Arial" charset="0"/>
              </a:rPr>
              <a:t>TOP </a:t>
            </a:r>
            <a:r>
              <a:rPr lang="de-DE" altLang="de-DE" sz="1800" dirty="0">
                <a:solidFill>
                  <a:srgbClr val="164194"/>
                </a:solidFill>
                <a:latin typeface="Arial" charset="0"/>
                <a:cs typeface="Arial" charset="0"/>
              </a:rPr>
              <a:t>JOB-Award  - Auszeichnung für vorbildliche Arbeitgeber im Mittelstand</a:t>
            </a:r>
          </a:p>
          <a:p>
            <a:pPr>
              <a:lnSpc>
                <a:spcPts val="1900"/>
              </a:lnSpc>
              <a:buFont typeface="Arial" charset="0"/>
              <a:buChar char="•"/>
            </a:pPr>
            <a:endParaRPr lang="de-DE" altLang="de-DE" sz="1800" dirty="0">
              <a:solidFill>
                <a:srgbClr val="164194"/>
              </a:solidFill>
              <a:latin typeface="Arial" charset="0"/>
              <a:cs typeface="Arial" charset="0"/>
            </a:endParaRPr>
          </a:p>
          <a:p>
            <a:pPr>
              <a:lnSpc>
                <a:spcPts val="1900"/>
              </a:lnSpc>
              <a:buFont typeface="Arial" charset="0"/>
              <a:buChar char="•"/>
            </a:pPr>
            <a:r>
              <a:rPr lang="de-DE" altLang="de-DE" sz="1800" dirty="0">
                <a:solidFill>
                  <a:srgbClr val="164194"/>
                </a:solidFill>
                <a:latin typeface="Arial" charset="0"/>
                <a:cs typeface="Arial" charset="0"/>
              </a:rPr>
              <a:t>Horror </a:t>
            </a:r>
            <a:r>
              <a:rPr lang="de-DE" altLang="de-DE" sz="1800" dirty="0" err="1">
                <a:solidFill>
                  <a:srgbClr val="164194"/>
                </a:solidFill>
                <a:latin typeface="Arial" charset="0"/>
                <a:cs typeface="Arial" charset="0"/>
              </a:rPr>
              <a:t>Nights</a:t>
            </a:r>
            <a:r>
              <a:rPr lang="de-DE" altLang="de-DE" sz="1800" dirty="0">
                <a:solidFill>
                  <a:srgbClr val="164194"/>
                </a:solidFill>
                <a:latin typeface="Arial" charset="0"/>
                <a:cs typeface="Arial" charset="0"/>
              </a:rPr>
              <a:t> mit Award für "Best </a:t>
            </a:r>
            <a:r>
              <a:rPr lang="de-DE" altLang="de-DE" sz="1800" dirty="0" err="1">
                <a:solidFill>
                  <a:srgbClr val="164194"/>
                </a:solidFill>
                <a:latin typeface="Arial" charset="0"/>
                <a:cs typeface="Arial" charset="0"/>
              </a:rPr>
              <a:t>Overseas</a:t>
            </a:r>
            <a:r>
              <a:rPr lang="de-DE" altLang="de-DE" sz="1800" dirty="0">
                <a:solidFill>
                  <a:srgbClr val="164194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1800" dirty="0" err="1">
                <a:solidFill>
                  <a:srgbClr val="164194"/>
                </a:solidFill>
                <a:latin typeface="Arial" charset="0"/>
                <a:cs typeface="Arial" charset="0"/>
              </a:rPr>
              <a:t>Scare</a:t>
            </a:r>
            <a:r>
              <a:rPr lang="de-DE" altLang="de-DE" sz="1800" dirty="0">
                <a:solidFill>
                  <a:srgbClr val="164194"/>
                </a:solidFill>
                <a:latin typeface="Arial" charset="0"/>
                <a:cs typeface="Arial" charset="0"/>
              </a:rPr>
              <a:t> Event" ausgezeichnet</a:t>
            </a:r>
          </a:p>
          <a:p>
            <a:pPr>
              <a:lnSpc>
                <a:spcPts val="1900"/>
              </a:lnSpc>
              <a:buFont typeface="Arial" charset="0"/>
              <a:buChar char="•"/>
            </a:pPr>
            <a:endParaRPr lang="de-DE" altLang="de-DE" sz="1800" dirty="0">
              <a:solidFill>
                <a:srgbClr val="164194"/>
              </a:solidFill>
              <a:latin typeface="Arial" charset="0"/>
              <a:cs typeface="Arial" charset="0"/>
            </a:endParaRPr>
          </a:p>
        </p:txBody>
      </p:sp>
      <p:pic>
        <p:nvPicPr>
          <p:cNvPr id="17412" name="Picture 8" descr="http://corporate.europapark.com/uploads/pics/Top_Jo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52513"/>
            <a:ext cx="3457575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9" descr="http://presse.europapark.com/uploads/pics/award-europapa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054100"/>
            <a:ext cx="2735262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48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feld 1"/>
          <p:cNvSpPr txBox="1">
            <a:spLocks noChangeArrowheads="1"/>
          </p:cNvSpPr>
          <p:nvPr/>
        </p:nvSpPr>
        <p:spPr bwMode="auto">
          <a:xfrm>
            <a:off x="95250" y="7938"/>
            <a:ext cx="903763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200000"/>
              </a:lnSpc>
              <a:buFont typeface="Arial" charset="0"/>
              <a:buNone/>
            </a:pPr>
            <a:r>
              <a:rPr lang="de-DE" altLang="de-DE" sz="2000" dirty="0">
                <a:solidFill>
                  <a:srgbClr val="164194"/>
                </a:solidFill>
                <a:latin typeface="Arial" charset="0"/>
                <a:cs typeface="Arial" charset="0"/>
              </a:rPr>
              <a:t>"Siegel des Nachhaltigkeitschecks“ als erste Destination in BW</a:t>
            </a:r>
          </a:p>
        </p:txBody>
      </p:sp>
      <p:sp>
        <p:nvSpPr>
          <p:cNvPr id="18435" name="Textfeld 1"/>
          <p:cNvSpPr txBox="1">
            <a:spLocks noChangeArrowheads="1"/>
          </p:cNvSpPr>
          <p:nvPr/>
        </p:nvSpPr>
        <p:spPr bwMode="auto">
          <a:xfrm>
            <a:off x="222250" y="3231991"/>
            <a:ext cx="8783638" cy="277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1900"/>
              </a:lnSpc>
              <a:buFont typeface="Arial" charset="0"/>
              <a:buChar char="•"/>
              <a:defRPr/>
            </a:pPr>
            <a:endParaRPr lang="de-DE" altLang="de-DE" dirty="0" smtClean="0">
              <a:solidFill>
                <a:srgbClr val="164194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ts val="1900"/>
              </a:lnSpc>
              <a:buFont typeface="Arial" charset="0"/>
              <a:buChar char="•"/>
              <a:defRPr/>
            </a:pPr>
            <a:r>
              <a:rPr lang="de-DE" altLang="de-DE" dirty="0" smtClean="0">
                <a:solidFill>
                  <a:srgbClr val="164194"/>
                </a:solidFill>
                <a:latin typeface="Arial" charset="0"/>
                <a:cs typeface="Arial" charset="0"/>
              </a:rPr>
              <a:t>Analyse der drei Dimensionen der Nachhaltigkeit </a:t>
            </a:r>
          </a:p>
          <a:p>
            <a:pPr marL="0" indent="0" eaLnBrk="1" hangingPunct="1">
              <a:lnSpc>
                <a:spcPts val="1900"/>
              </a:lnSpc>
              <a:defRPr/>
            </a:pPr>
            <a:r>
              <a:rPr lang="de-DE" altLang="de-DE" dirty="0" smtClean="0">
                <a:solidFill>
                  <a:srgbClr val="164194"/>
                </a:solidFill>
                <a:latin typeface="Arial" charset="0"/>
                <a:cs typeface="Arial" charset="0"/>
              </a:rPr>
              <a:t>     –ökonomisch, ökologisch, sozial –</a:t>
            </a:r>
          </a:p>
          <a:p>
            <a:pPr marL="0" indent="0" eaLnBrk="1" hangingPunct="1">
              <a:lnSpc>
                <a:spcPts val="1900"/>
              </a:lnSpc>
              <a:defRPr/>
            </a:pPr>
            <a:endParaRPr lang="de-DE" altLang="de-DE" dirty="0" smtClean="0">
              <a:solidFill>
                <a:srgbClr val="164194"/>
              </a:solidFill>
              <a:latin typeface="Arial" charset="0"/>
              <a:cs typeface="Arial" charset="0"/>
            </a:endParaRPr>
          </a:p>
          <a:p>
            <a:pPr>
              <a:lnSpc>
                <a:spcPts val="1900"/>
              </a:lnSpc>
              <a:buFont typeface="Arial" charset="0"/>
              <a:buChar char="•"/>
            </a:pPr>
            <a:r>
              <a:rPr lang="de-DE" altLang="de-DE" dirty="0" smtClean="0">
                <a:solidFill>
                  <a:srgbClr val="164194"/>
                </a:solidFill>
                <a:latin typeface="Arial" charset="0"/>
                <a:cs typeface="Arial" charset="0"/>
              </a:rPr>
              <a:t>Auszeichnung </a:t>
            </a:r>
            <a:r>
              <a:rPr lang="de-DE" altLang="de-DE" dirty="0">
                <a:solidFill>
                  <a:srgbClr val="164194"/>
                </a:solidFill>
                <a:latin typeface="Arial" charset="0"/>
                <a:cs typeface="Arial" charset="0"/>
              </a:rPr>
              <a:t>"Nachhaltiges Reiseziel" </a:t>
            </a:r>
          </a:p>
          <a:p>
            <a:pPr>
              <a:lnSpc>
                <a:spcPts val="1900"/>
              </a:lnSpc>
              <a:buFont typeface="Arial" charset="0"/>
              <a:buChar char="•"/>
            </a:pPr>
            <a:endParaRPr lang="de-DE" altLang="de-DE" dirty="0">
              <a:solidFill>
                <a:srgbClr val="164194"/>
              </a:solidFill>
              <a:latin typeface="Arial" charset="0"/>
              <a:cs typeface="Arial" charset="0"/>
            </a:endParaRPr>
          </a:p>
          <a:p>
            <a:pPr>
              <a:lnSpc>
                <a:spcPts val="1900"/>
              </a:lnSpc>
              <a:buFont typeface="Arial" charset="0"/>
              <a:buChar char="•"/>
            </a:pPr>
            <a:r>
              <a:rPr lang="de-DE" altLang="de-DE" dirty="0">
                <a:solidFill>
                  <a:srgbClr val="164194"/>
                </a:solidFill>
                <a:latin typeface="Arial" charset="0"/>
                <a:cs typeface="Arial" charset="0"/>
              </a:rPr>
              <a:t>bundesweit das erste Zertifizierungsverfahren, das erstmals ganze Tourismusdestinationen </a:t>
            </a:r>
            <a:r>
              <a:rPr lang="de-DE" altLang="de-DE" dirty="0" smtClean="0">
                <a:solidFill>
                  <a:srgbClr val="164194"/>
                </a:solidFill>
                <a:latin typeface="Arial" charset="0"/>
                <a:cs typeface="Arial" charset="0"/>
              </a:rPr>
              <a:t>zertifiziert</a:t>
            </a:r>
          </a:p>
          <a:p>
            <a:pPr>
              <a:lnSpc>
                <a:spcPts val="1900"/>
              </a:lnSpc>
              <a:buFont typeface="Arial" charset="0"/>
              <a:buChar char="•"/>
            </a:pPr>
            <a:endParaRPr lang="de-DE" altLang="de-DE" dirty="0">
              <a:solidFill>
                <a:srgbClr val="164194"/>
              </a:solidFill>
              <a:latin typeface="Arial" charset="0"/>
              <a:cs typeface="Arial" charset="0"/>
            </a:endParaRPr>
          </a:p>
          <a:p>
            <a:pPr>
              <a:lnSpc>
                <a:spcPts val="1900"/>
              </a:lnSpc>
              <a:buFont typeface="Arial" charset="0"/>
              <a:buChar char="•"/>
            </a:pPr>
            <a:r>
              <a:rPr lang="de-DE" altLang="de-DE" b="1" dirty="0" smtClean="0">
                <a:solidFill>
                  <a:srgbClr val="164194"/>
                </a:solidFill>
                <a:latin typeface="Arial" charset="0"/>
                <a:cs typeface="Arial" charset="0"/>
              </a:rPr>
              <a:t>Entscheidend: nachhaltiger Verbesserungsprozess </a:t>
            </a:r>
            <a:endParaRPr lang="de-DE" altLang="de-DE" b="1" dirty="0">
              <a:solidFill>
                <a:srgbClr val="164194"/>
              </a:solidFill>
              <a:latin typeface="Arial" charset="0"/>
              <a:cs typeface="Arial" charset="0"/>
            </a:endParaRPr>
          </a:p>
          <a:p>
            <a:pPr>
              <a:lnSpc>
                <a:spcPts val="1900"/>
              </a:lnSpc>
              <a:buFont typeface="Arial" charset="0"/>
              <a:buChar char="•"/>
            </a:pPr>
            <a:endParaRPr lang="de-DE" altLang="de-DE" dirty="0">
              <a:solidFill>
                <a:srgbClr val="164194"/>
              </a:solidFill>
              <a:latin typeface="Arial" charset="0"/>
              <a:cs typeface="Arial" charset="0"/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2"/>
          <a:srcRect b="8706"/>
          <a:stretch/>
        </p:blipFill>
        <p:spPr bwMode="auto">
          <a:xfrm>
            <a:off x="2051720" y="1052512"/>
            <a:ext cx="4422775" cy="1728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68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feld 1"/>
          <p:cNvSpPr txBox="1">
            <a:spLocks noChangeArrowheads="1"/>
          </p:cNvSpPr>
          <p:nvPr/>
        </p:nvSpPr>
        <p:spPr bwMode="auto">
          <a:xfrm>
            <a:off x="95250" y="72697"/>
            <a:ext cx="9037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sz="2800" dirty="0">
                <a:solidFill>
                  <a:srgbClr val="164194"/>
                </a:solidFill>
                <a:latin typeface="Arial" charset="0"/>
              </a:rPr>
              <a:t>2015 - 40 </a:t>
            </a:r>
            <a:r>
              <a:rPr lang="en-US" altLang="de-DE" sz="2800" dirty="0" err="1" smtClean="0">
                <a:solidFill>
                  <a:srgbClr val="164194"/>
                </a:solidFill>
                <a:latin typeface="Arial" charset="0"/>
              </a:rPr>
              <a:t>Jahre</a:t>
            </a:r>
            <a:r>
              <a:rPr lang="en-US" altLang="de-DE" sz="2800" dirty="0" smtClean="0">
                <a:solidFill>
                  <a:srgbClr val="164194"/>
                </a:solidFill>
                <a:latin typeface="Arial" charset="0"/>
              </a:rPr>
              <a:t> Europa-Park</a:t>
            </a:r>
          </a:p>
        </p:txBody>
      </p:sp>
      <p:pic>
        <p:nvPicPr>
          <p:cNvPr id="1027" name="Picture 3" descr="R:\Reinwald\Jubiläum 40 Jahre\Original\2015_BeautifulEurop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300" y="935877"/>
            <a:ext cx="8015018" cy="524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24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feld 1"/>
          <p:cNvSpPr txBox="1">
            <a:spLocks noChangeArrowheads="1"/>
          </p:cNvSpPr>
          <p:nvPr/>
        </p:nvSpPr>
        <p:spPr bwMode="auto">
          <a:xfrm>
            <a:off x="95250" y="72697"/>
            <a:ext cx="9037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2800" dirty="0" smtClean="0">
                <a:solidFill>
                  <a:srgbClr val="164194"/>
                </a:solidFill>
                <a:latin typeface="Arial" charset="0"/>
              </a:rPr>
              <a:t>Große Jubiläumsparade</a:t>
            </a:r>
            <a:endParaRPr lang="de-DE" altLang="de-DE" sz="2800" dirty="0">
              <a:solidFill>
                <a:srgbClr val="164194"/>
              </a:solidFill>
              <a:latin typeface="Arial" charset="0"/>
            </a:endParaRPr>
          </a:p>
        </p:txBody>
      </p:sp>
      <p:pic>
        <p:nvPicPr>
          <p:cNvPr id="1026" name="Picture 2" descr="R:\Reinwald\Jubiläum 40 Jahre\Original\2014_Teaser_Parad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377" y="889000"/>
            <a:ext cx="8068423" cy="528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23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feld 1"/>
          <p:cNvSpPr txBox="1">
            <a:spLocks noChangeArrowheads="1"/>
          </p:cNvSpPr>
          <p:nvPr/>
        </p:nvSpPr>
        <p:spPr bwMode="auto">
          <a:xfrm>
            <a:off x="95250" y="72697"/>
            <a:ext cx="9037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sz="2800" dirty="0" smtClean="0">
                <a:solidFill>
                  <a:srgbClr val="164194"/>
                </a:solidFill>
                <a:latin typeface="Arial" charset="0"/>
              </a:rPr>
              <a:t>Express Lane</a:t>
            </a:r>
          </a:p>
        </p:txBody>
      </p:sp>
      <p:pic>
        <p:nvPicPr>
          <p:cNvPr id="3074" name="Picture 2" descr="R:\Reinwald\Jubiläum 40 Jahre\Original\expressla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822253"/>
            <a:ext cx="7239000" cy="531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69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feld 1"/>
          <p:cNvSpPr txBox="1">
            <a:spLocks noChangeArrowheads="1"/>
          </p:cNvSpPr>
          <p:nvPr/>
        </p:nvSpPr>
        <p:spPr bwMode="auto">
          <a:xfrm>
            <a:off x="95250" y="72697"/>
            <a:ext cx="9037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2800" dirty="0">
                <a:solidFill>
                  <a:srgbClr val="164194"/>
                </a:solidFill>
                <a:latin typeface="Arial" charset="0"/>
              </a:rPr>
              <a:t>Eurotower</a:t>
            </a:r>
            <a:endParaRPr lang="de-DE" altLang="de-DE" sz="2800" dirty="0" smtClean="0">
              <a:solidFill>
                <a:srgbClr val="164194"/>
              </a:solidFill>
              <a:latin typeface="Arial" charset="0"/>
            </a:endParaRPr>
          </a:p>
        </p:txBody>
      </p:sp>
      <p:pic>
        <p:nvPicPr>
          <p:cNvPr id="2050" name="Picture 2" descr="R:\Reinwald\Jubiläum 40 Jahre\Original\EuroTower_Ansicht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2"/>
          <a:stretch/>
        </p:blipFill>
        <p:spPr bwMode="auto">
          <a:xfrm>
            <a:off x="2611050" y="1003300"/>
            <a:ext cx="3205550" cy="521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46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feld 1"/>
          <p:cNvSpPr txBox="1">
            <a:spLocks noChangeArrowheads="1"/>
          </p:cNvSpPr>
          <p:nvPr/>
        </p:nvSpPr>
        <p:spPr bwMode="auto">
          <a:xfrm>
            <a:off x="95250" y="72697"/>
            <a:ext cx="9037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2800" dirty="0" smtClean="0">
                <a:solidFill>
                  <a:srgbClr val="164194"/>
                </a:solidFill>
                <a:latin typeface="Arial" charset="0"/>
              </a:rPr>
              <a:t>Neuer Parkzugang in den Themenbereich „Spanien“</a:t>
            </a:r>
            <a:endParaRPr lang="de-DE" altLang="de-DE" sz="2800" dirty="0">
              <a:solidFill>
                <a:srgbClr val="164194"/>
              </a:solidFill>
              <a:latin typeface="Arial" charset="0"/>
            </a:endParaRPr>
          </a:p>
        </p:txBody>
      </p:sp>
      <p:pic>
        <p:nvPicPr>
          <p:cNvPr id="5122" name="Picture 2" descr="R:\Reinwald\Jubiläum 40 Jahre\Original\neuerEingangPar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959971"/>
            <a:ext cx="7874000" cy="537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04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feld 1"/>
          <p:cNvSpPr txBox="1">
            <a:spLocks noChangeArrowheads="1"/>
          </p:cNvSpPr>
          <p:nvPr/>
        </p:nvSpPr>
        <p:spPr bwMode="auto">
          <a:xfrm>
            <a:off x="95250" y="72697"/>
            <a:ext cx="9037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2800" dirty="0" smtClean="0">
                <a:solidFill>
                  <a:srgbClr val="164194"/>
                </a:solidFill>
                <a:latin typeface="Arial" charset="0"/>
              </a:rPr>
              <a:t> Traumzeit-Dome</a:t>
            </a:r>
            <a:endParaRPr lang="de-DE" altLang="de-DE" sz="2800" dirty="0">
              <a:solidFill>
                <a:srgbClr val="164194"/>
              </a:solidFill>
              <a:latin typeface="Arial" charset="0"/>
            </a:endParaRPr>
          </a:p>
        </p:txBody>
      </p:sp>
      <p:pic>
        <p:nvPicPr>
          <p:cNvPr id="1026" name="Picture 2" descr="C:\Users\christina.reinwald\AppData\Local\Microsoft\Windows\Temporary Internet Files\Content.Outlook\CY6JF72W\Bildschirmfoto 2015-03-04 um 13 39 5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"/>
          <a:stretch/>
        </p:blipFill>
        <p:spPr bwMode="auto">
          <a:xfrm>
            <a:off x="2722904" y="836711"/>
            <a:ext cx="3527171" cy="550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25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-6013" y="1336"/>
            <a:ext cx="7152774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algn="l">
              <a:defRPr/>
            </a:pPr>
            <a:endParaRPr lang="de-DE" sz="3200" b="1" dirty="0">
              <a:solidFill>
                <a:schemeClr val="tx2"/>
              </a:solidFill>
              <a:latin typeface="+mj-lt"/>
              <a:ea typeface="+mn-ea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0" y="980728"/>
            <a:ext cx="8000155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78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526672" y="1052736"/>
            <a:ext cx="8077776" cy="5136483"/>
            <a:chOff x="539551" y="1028557"/>
            <a:chExt cx="8077776" cy="5136483"/>
          </a:xfrm>
        </p:grpSpPr>
        <p:pic>
          <p:nvPicPr>
            <p:cNvPr id="14" name="Picture 2" descr="http://picture.europapark.de/Website/Download.aspx?Purpose=AssetManager&amp;Random=4ab36894-7815-4dbe-9f6e-5a9a0d02f94a&amp;RelativeDownloadPath=\180113\d2o4hfij\cv999zro\EP09_Griechenland_Poseidon_01.jpg"/>
            <p:cNvPicPr preferRelativeResize="0">
              <a:picLocks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017916" y="3789040"/>
              <a:ext cx="3599411" cy="237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Grafik 14"/>
            <p:cNvPicPr preferRelativeResize="0">
              <a:picLocks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718"/>
            <a:stretch/>
          </p:blipFill>
          <p:spPr>
            <a:xfrm>
              <a:off x="539552" y="1028557"/>
              <a:ext cx="3600000" cy="237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8" descr="100_2460"/>
            <p:cNvPicPr preferRelativeResize="0">
              <a:picLocks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854"/>
            <a:stretch/>
          </p:blipFill>
          <p:spPr bwMode="auto">
            <a:xfrm>
              <a:off x="5004448" y="1028557"/>
              <a:ext cx="3600000" cy="237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 descr="http://presse.europapark.com/uploads/pics/EP10_Island_blue_fire_01.jpg"/>
            <p:cNvPicPr preferRelativeResize="0">
              <a:picLocks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28" r="7217"/>
            <a:stretch/>
          </p:blipFill>
          <p:spPr bwMode="auto">
            <a:xfrm>
              <a:off x="539551" y="3789039"/>
              <a:ext cx="3600001" cy="237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feld 6"/>
          <p:cNvSpPr txBox="1"/>
          <p:nvPr/>
        </p:nvSpPr>
        <p:spPr>
          <a:xfrm>
            <a:off x="395536" y="116632"/>
            <a:ext cx="6120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Mack Rides heute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46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95536" y="116632"/>
            <a:ext cx="6624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Die Unternehmerfamilie Mack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6" t="10412"/>
          <a:stretch/>
        </p:blipFill>
        <p:spPr bwMode="auto">
          <a:xfrm>
            <a:off x="0" y="791570"/>
            <a:ext cx="9180512" cy="5589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2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95536" y="116632"/>
            <a:ext cx="6624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Die Eröffnung am 12. Juli 1975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026" descr="Unbenannt4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3" b="1782"/>
          <a:stretch/>
        </p:blipFill>
        <p:spPr bwMode="auto">
          <a:xfrm>
            <a:off x="-71488" y="801344"/>
            <a:ext cx="9252000" cy="5724000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89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793" y="1268760"/>
            <a:ext cx="8682687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280" y="1268760"/>
            <a:ext cx="86832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280" y="1268760"/>
            <a:ext cx="86832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280" y="1268760"/>
            <a:ext cx="86832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280" y="1268760"/>
            <a:ext cx="86832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280" y="1268760"/>
            <a:ext cx="86832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280" y="1268760"/>
            <a:ext cx="86832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738" y="1268760"/>
            <a:ext cx="86832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 preferRelativeResize="0"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738" y="1268760"/>
            <a:ext cx="86832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 preferRelativeResize="0"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738" y="1268760"/>
            <a:ext cx="86832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 preferRelativeResize="0"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9281" y="1268760"/>
            <a:ext cx="868565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feld 27"/>
          <p:cNvSpPr txBox="1"/>
          <p:nvPr/>
        </p:nvSpPr>
        <p:spPr>
          <a:xfrm>
            <a:off x="395536" y="116632"/>
            <a:ext cx="6624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164194"/>
                </a:solidFill>
                <a:latin typeface="Arial" pitchFamily="34" charset="0"/>
                <a:cs typeface="Arial" pitchFamily="34" charset="0"/>
              </a:rPr>
              <a:t>Der Park wächst…</a:t>
            </a:r>
            <a:endParaRPr lang="de-DE" sz="3000" dirty="0">
              <a:solidFill>
                <a:srgbClr val="16419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59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</Words>
  <Application>Microsoft Office PowerPoint</Application>
  <PresentationFormat>Bildschirmpräsentation (4:3)</PresentationFormat>
  <Paragraphs>167</Paragraphs>
  <Slides>59</Slides>
  <Notes>9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59</vt:i4>
      </vt:variant>
    </vt:vector>
  </HeadingPairs>
  <TitlesOfParts>
    <vt:vector size="60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Your Company Name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Your User Name</dc:creator>
  <cp:lastModifiedBy>Kast-Streib, Sabine</cp:lastModifiedBy>
  <cp:revision>130</cp:revision>
  <cp:lastPrinted>2013-10-25T10:27:54Z</cp:lastPrinted>
  <dcterms:created xsi:type="dcterms:W3CDTF">2013-03-15T11:03:52Z</dcterms:created>
  <dcterms:modified xsi:type="dcterms:W3CDTF">2015-03-23T08:03:54Z</dcterms:modified>
</cp:coreProperties>
</file>