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74" d="100"/>
          <a:sy n="74" d="100"/>
        </p:scale>
        <p:origin x="3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5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80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14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00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06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79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24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3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34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6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305D73-EA7D-914B-BEE7-A3903CA90DB9}" type="datetimeFigureOut">
              <a:rPr lang="de-DE" smtClean="0"/>
              <a:t>10.12.24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A5955-8ED6-8D42-8BB5-77BD6857F6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9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F44BB-B0FD-89B4-A8D4-73683184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>
            <a:extLst>
              <a:ext uri="{FF2B5EF4-FFF2-40B4-BE49-F238E27FC236}">
                <a16:creationId xmlns:a16="http://schemas.microsoft.com/office/drawing/2014/main" id="{EFC4ECB3-6398-2B5E-FC7D-17D4FCE1D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72" y="4789973"/>
            <a:ext cx="6425723" cy="54153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050" b="1" dirty="0">
                <a:effectLst/>
                <a:latin typeface="Trebuchet MS" panose="020B0703020202090204" pitchFamily="34" charset="0"/>
              </a:rPr>
              <a:t>Herr / Frau NAME </a:t>
            </a:r>
            <a:endParaRPr lang="de-DE" sz="1050" dirty="0">
              <a:effectLst/>
              <a:latin typeface="Trebuchet MS" panose="020B070302020209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050" b="1" dirty="0">
                <a:effectLst/>
                <a:latin typeface="Trebuchet MS" panose="020B0703020202090204" pitchFamily="34" charset="0"/>
              </a:rPr>
              <a:t>in der Kirchengemeinde GOCKELHAUSEN</a:t>
            </a:r>
            <a:endParaRPr lang="de-DE" sz="1050" dirty="0">
              <a:effectLst/>
              <a:latin typeface="Trebuchet MS" panose="020B0703020202090204" pitchFamily="34" charset="0"/>
            </a:endParaRPr>
          </a:p>
          <a:p>
            <a:pPr algn="ctr"/>
            <a:r>
              <a:rPr lang="de-DE" sz="1050" dirty="0">
                <a:effectLst/>
                <a:latin typeface="Trebuchet MS" panose="020B0703020202090204" pitchFamily="34" charset="0"/>
              </a:rPr>
              <a:t>engagiert sich seit DATUM als Mitglied / Umweltbeauftragte*r / Schöpfungsbeauftragte*</a:t>
            </a:r>
            <a:r>
              <a:rPr lang="de-DE" sz="1050" dirty="0" err="1">
                <a:effectLst/>
                <a:latin typeface="Trebuchet MS" panose="020B0703020202090204" pitchFamily="34" charset="0"/>
              </a:rPr>
              <a:t>r</a:t>
            </a:r>
            <a:r>
              <a:rPr lang="de-DE" sz="1050" dirty="0">
                <a:effectLst/>
                <a:latin typeface="Trebuchet MS" panose="020B0703020202090204" pitchFamily="34" charset="0"/>
              </a:rPr>
              <a:t> </a:t>
            </a:r>
            <a:br>
              <a:rPr lang="de-DE" sz="1050" dirty="0">
                <a:effectLst/>
                <a:latin typeface="Trebuchet MS" panose="020B0703020202090204" pitchFamily="34" charset="0"/>
              </a:rPr>
            </a:br>
            <a:r>
              <a:rPr lang="de-DE" sz="1050" dirty="0">
                <a:effectLst/>
                <a:latin typeface="Trebuchet MS" panose="020B0703020202090204" pitchFamily="34" charset="0"/>
              </a:rPr>
              <a:t>im Umweltteam des kirchlichen Umweltmanagements Grüner Gockel. </a:t>
            </a:r>
          </a:p>
          <a:p>
            <a:pPr algn="ctr"/>
            <a:r>
              <a:rPr lang="de-DE" sz="1050" dirty="0">
                <a:effectLst/>
                <a:latin typeface="Trebuchet MS" panose="020B0703020202090204" pitchFamily="34" charset="0"/>
              </a:rPr>
              <a:t>Der Grüne Gockel basiert auf der europäischen EMAS-Verordnung und gibt ein </a:t>
            </a:r>
            <a:br>
              <a:rPr lang="de-DE" sz="1050" dirty="0">
                <a:effectLst/>
                <a:latin typeface="Trebuchet MS" panose="020B0703020202090204" pitchFamily="34" charset="0"/>
              </a:rPr>
            </a:br>
            <a:r>
              <a:rPr lang="de-DE" sz="1050" dirty="0">
                <a:effectLst/>
                <a:latin typeface="Trebuchet MS" panose="020B0703020202090204" pitchFamily="34" charset="0"/>
              </a:rPr>
              <a:t>sichtbares Zeichen des Handelns in Zeiten des Klimawandels.</a:t>
            </a:r>
          </a:p>
          <a:p>
            <a:pPr algn="ctr"/>
            <a:r>
              <a:rPr lang="de-DE" sz="1050" dirty="0">
                <a:effectLst/>
                <a:latin typeface="Trebuchet MS" panose="020B0703020202090204" pitchFamily="34" charset="0"/>
              </a:rPr>
              <a:t>NAME eignete sich wertvolle Kompetenze</a:t>
            </a:r>
            <a:r>
              <a:rPr lang="de-DE" sz="1050" dirty="0">
                <a:latin typeface="Trebuchet MS" panose="020B0703020202090204" pitchFamily="34" charset="0"/>
              </a:rPr>
              <a:t>n bezüglich</a:t>
            </a:r>
            <a:r>
              <a:rPr lang="de-DE" sz="1050" dirty="0">
                <a:effectLst/>
                <a:latin typeface="Trebuchet MS" panose="020B0703020202090204" pitchFamily="34" charset="0"/>
              </a:rPr>
              <a:t> des Umweltmanagements </a:t>
            </a:r>
            <a:br>
              <a:rPr lang="de-DE" sz="1050" dirty="0">
                <a:effectLst/>
                <a:latin typeface="Trebuchet MS" panose="020B0703020202090204" pitchFamily="34" charset="0"/>
              </a:rPr>
            </a:br>
            <a:r>
              <a:rPr lang="de-DE" sz="1050" dirty="0">
                <a:effectLst/>
                <a:latin typeface="Trebuchet MS" panose="020B0703020202090204" pitchFamily="34" charset="0"/>
              </a:rPr>
              <a:t>und Managementsystemen im weiteren Sinne an.</a:t>
            </a:r>
            <a:br>
              <a:rPr lang="de-DE" sz="1050" dirty="0">
                <a:effectLst/>
                <a:latin typeface="Trebuchet MS" panose="020B0703020202090204" pitchFamily="34" charset="0"/>
              </a:rPr>
            </a:br>
            <a:br>
              <a:rPr lang="de-DE" sz="1050" dirty="0">
                <a:effectLst/>
                <a:latin typeface="Trebuchet MS" panose="020B0703020202090204" pitchFamily="34" charset="0"/>
              </a:rPr>
            </a:br>
            <a:r>
              <a:rPr lang="de-DE" sz="1050" dirty="0">
                <a:effectLst/>
                <a:latin typeface="Trebuchet MS" panose="020B0703020202090204" pitchFamily="34" charset="0"/>
              </a:rPr>
              <a:t>Diese Kompetenzen umfassen das Überwachen der Einhaltung von rechtlichen Grundlagen, </a:t>
            </a:r>
            <a:br>
              <a:rPr lang="de-DE" sz="1050" dirty="0">
                <a:effectLst/>
                <a:latin typeface="Trebuchet MS" panose="020B0703020202090204" pitchFamily="34" charset="0"/>
              </a:rPr>
            </a:br>
            <a:r>
              <a:rPr lang="de-DE" sz="1050" dirty="0">
                <a:effectLst/>
                <a:latin typeface="Trebuchet MS" panose="020B0703020202090204" pitchFamily="34" charset="0"/>
              </a:rPr>
              <a:t>die Erfassung von Verbräuchen und Emissionen sowie das Erstellen und Umsetzen </a:t>
            </a:r>
            <a:br>
              <a:rPr lang="de-DE" sz="1050" dirty="0">
                <a:effectLst/>
                <a:latin typeface="Trebuchet MS" panose="020B0703020202090204" pitchFamily="34" charset="0"/>
              </a:rPr>
            </a:br>
            <a:r>
              <a:rPr lang="de-DE" sz="1050" dirty="0">
                <a:effectLst/>
                <a:latin typeface="Trebuchet MS" panose="020B0703020202090204" pitchFamily="34" charset="0"/>
              </a:rPr>
              <a:t>von Maßnahmen zur kontinuierlichen Verbesserung der Umweltleistung der Kirchengemeinde.</a:t>
            </a:r>
          </a:p>
          <a:p>
            <a:pPr algn="ctr"/>
            <a:r>
              <a:rPr lang="de-DE" sz="1050" dirty="0">
                <a:effectLst/>
                <a:latin typeface="Trebuchet MS" panose="020B0703020202090204" pitchFamily="34" charset="0"/>
              </a:rPr>
              <a:t>Die Evangelische Landeskirche in Baden zeichnet das ehren- / neben- / hauptamtliche Mitglied des Umweltteams im Umweltmanagement Grüner Gockel aus und dankt herzlich für das Engagement.</a:t>
            </a:r>
          </a:p>
          <a:p>
            <a:endParaRPr lang="de-DE" sz="1050" dirty="0">
              <a:effectLst/>
              <a:latin typeface="Trebuchet MS" panose="020B070302020209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br>
              <a:rPr lang="de-DE" sz="1050" dirty="0">
                <a:latin typeface="Trebuchet MS" panose="020B0703020202090204" pitchFamily="34" charset="0"/>
              </a:rPr>
            </a:br>
            <a:r>
              <a:rPr lang="de-DE" sz="900" dirty="0">
                <a:effectLst/>
                <a:latin typeface="Trebuchet MS" panose="020B0703020202090204" pitchFamily="34" charset="0"/>
              </a:rPr>
              <a:t>Überreicht in ORT am DATUM</a:t>
            </a:r>
          </a:p>
          <a:p>
            <a:endParaRPr lang="de-DE" sz="900" dirty="0">
              <a:latin typeface="Trebuchet MS" panose="020B0703020202090204" pitchFamily="34" charset="0"/>
            </a:endParaRPr>
          </a:p>
          <a:p>
            <a:br>
              <a:rPr lang="de-DE" sz="900" dirty="0">
                <a:effectLst/>
                <a:latin typeface="Trebuchet MS" panose="020B0703020202090204" pitchFamily="34" charset="0"/>
              </a:rPr>
            </a:br>
            <a:r>
              <a:rPr lang="de-DE" sz="900" dirty="0">
                <a:solidFill>
                  <a:schemeClr val="bg2">
                    <a:lumMod val="90000"/>
                  </a:schemeClr>
                </a:solidFill>
                <a:effectLst/>
                <a:latin typeface="Trebuchet MS" panose="020B0703020202090204" pitchFamily="34" charset="0"/>
              </a:rPr>
              <a:t>______________________________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de-DE" sz="900" dirty="0">
                <a:effectLst/>
                <a:latin typeface="Trebuchet MS" panose="020B0703020202090204" pitchFamily="34" charset="0"/>
              </a:rPr>
              <a:t>Pfarrer*in, GEMEINDENAME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endParaRPr lang="de-DE" sz="900" dirty="0">
              <a:latin typeface="Trebuchet MS" panose="020B0703020202090204" pitchFamily="34" charset="0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de-DE" sz="900" dirty="0">
                <a:solidFill>
                  <a:schemeClr val="bg2">
                    <a:lumMod val="90000"/>
                  </a:schemeClr>
                </a:solidFill>
                <a:effectLst/>
                <a:latin typeface="Trebuchet MS" panose="020B0703020202090204" pitchFamily="34" charset="0"/>
              </a:rPr>
              <a:t>______________________________</a:t>
            </a:r>
            <a:endParaRPr lang="de-DE" sz="900" dirty="0">
              <a:effectLst/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900" dirty="0">
                <a:effectLst/>
                <a:latin typeface="Trebuchet MS" panose="020B0703020202090204" pitchFamily="34" charset="0"/>
              </a:rPr>
              <a:t>Umweltbeauftragte*</a:t>
            </a:r>
            <a:r>
              <a:rPr lang="de-DE" sz="900" dirty="0" err="1">
                <a:effectLst/>
                <a:latin typeface="Trebuchet MS" panose="020B0703020202090204" pitchFamily="34" charset="0"/>
              </a:rPr>
              <a:t>r</a:t>
            </a:r>
            <a:r>
              <a:rPr lang="de-DE" sz="900" dirty="0">
                <a:effectLst/>
                <a:latin typeface="Trebuchet MS" panose="020B0703020202090204" pitchFamily="34" charset="0"/>
              </a:rPr>
              <a:t> / </a:t>
            </a:r>
            <a:br>
              <a:rPr lang="de-DE" sz="900" dirty="0">
                <a:effectLst/>
                <a:latin typeface="Trebuchet MS" panose="020B0703020202090204" pitchFamily="34" charset="0"/>
              </a:rPr>
            </a:br>
            <a:r>
              <a:rPr lang="de-DE" sz="900" dirty="0">
                <a:effectLst/>
                <a:latin typeface="Trebuchet MS" panose="020B0703020202090204" pitchFamily="34" charset="0"/>
              </a:rPr>
              <a:t>Schöpfungsbeauftragte*</a:t>
            </a:r>
            <a:r>
              <a:rPr lang="de-DE" sz="900" dirty="0" err="1">
                <a:effectLst/>
                <a:latin typeface="Trebuchet MS" panose="020B0703020202090204" pitchFamily="34" charset="0"/>
              </a:rPr>
              <a:t>r</a:t>
            </a:r>
            <a:r>
              <a:rPr lang="de-DE" sz="900" dirty="0">
                <a:effectLst/>
                <a:latin typeface="Trebuchet MS" panose="020B0703020202090204" pitchFamily="34" charset="0"/>
              </a:rPr>
              <a:t>, GEMEINDENAME</a:t>
            </a:r>
            <a:endParaRPr lang="de-DE" sz="1050" dirty="0">
              <a:effectLst/>
              <a:latin typeface="Trebuchet MS" panose="020B0703020202090204" pitchFamily="34" charset="0"/>
            </a:endParaRPr>
          </a:p>
          <a:p>
            <a:pPr algn="ctr"/>
            <a:br>
              <a:rPr lang="de-DE" sz="1050" dirty="0">
                <a:effectLst/>
                <a:latin typeface="Trebuchet MS" panose="020B0703020202090204" pitchFamily="34" charset="0"/>
              </a:rPr>
            </a:br>
            <a:endParaRPr lang="de-DE" sz="1050" dirty="0">
              <a:effectLst/>
              <a:latin typeface="Trebuchet MS" panose="020B0703020202090204" pitchFamily="34" charset="0"/>
            </a:endParaRPr>
          </a:p>
          <a:p>
            <a:pPr algn="ctr"/>
            <a:br>
              <a:rPr lang="de-DE" sz="1050" dirty="0">
                <a:effectLst/>
                <a:latin typeface="Trebuchet MS" panose="020B0703020202090204" pitchFamily="34" charset="0"/>
              </a:rPr>
            </a:br>
            <a:endParaRPr lang="de-DE" sz="1050" dirty="0">
              <a:effectLst/>
              <a:latin typeface="Trebuchet MS" panose="020B0703020202090204" pitchFamily="34" charset="0"/>
            </a:endParaRPr>
          </a:p>
          <a:p>
            <a:pPr algn="ctr"/>
            <a:br>
              <a:rPr lang="de-DE" sz="1050" dirty="0">
                <a:effectLst/>
                <a:latin typeface="Trebuchet MS" panose="020B0703020202090204" pitchFamily="34" charset="0"/>
              </a:rPr>
            </a:br>
            <a:endParaRPr lang="de-DE" sz="1050" dirty="0">
              <a:effectLst/>
              <a:latin typeface="Trebuchet MS" panose="020B070302020209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A5D02-F07F-F8F7-5D48-0998DC140E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8992" t="9076"/>
          <a:stretch/>
        </p:blipFill>
        <p:spPr>
          <a:xfrm rot="16200000" flipH="1">
            <a:off x="591523" y="-264443"/>
            <a:ext cx="1997340" cy="2827699"/>
          </a:xfrm>
          <a:prstGeom prst="rect">
            <a:avLst/>
          </a:prstGeom>
          <a:effectLst>
            <a:reflection stA="85000" endPos="65000" dist="50800" dir="5400000" sy="-100000" algn="bl" rotWithShape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4FEE9BC-C39C-1C94-25CF-F7156540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3" y="9615450"/>
            <a:ext cx="813249" cy="5898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C242107-417B-3D10-B5D0-3D153E88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13404" y="9612305"/>
            <a:ext cx="908416" cy="760758"/>
          </a:xfrm>
          <a:prstGeom prst="rect">
            <a:avLst/>
          </a:prstGeom>
        </p:spPr>
      </p:pic>
      <p:pic>
        <p:nvPicPr>
          <p:cNvPr id="11" name="Grafik 10" descr="Ein Bild, das Logo, Symbol, Schrift, Grafiken enthält.&#10;&#10;Automatisch generierte Beschreibung">
            <a:extLst>
              <a:ext uri="{FF2B5EF4-FFF2-40B4-BE49-F238E27FC236}">
                <a16:creationId xmlns:a16="http://schemas.microsoft.com/office/drawing/2014/main" id="{481383F6-033C-18AD-7E30-EF58CD496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984" y="305798"/>
            <a:ext cx="2827700" cy="29002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7CC3908-9662-E13F-3D6D-EB2B91D4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8992" t="9076"/>
          <a:stretch/>
        </p:blipFill>
        <p:spPr>
          <a:xfrm rot="5400000">
            <a:off x="4970813" y="-261392"/>
            <a:ext cx="1997340" cy="2827699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71E8809-78BD-D92F-F6F1-D4A3176D97DB}"/>
              </a:ext>
            </a:extLst>
          </p:cNvPr>
          <p:cNvSpPr txBox="1"/>
          <p:nvPr/>
        </p:nvSpPr>
        <p:spPr>
          <a:xfrm>
            <a:off x="1380222" y="3235709"/>
            <a:ext cx="4589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latin typeface="Trebuchet MS" panose="020B0703020202090204" pitchFamily="34" charset="0"/>
              </a:rPr>
              <a:t>URKUNDE</a:t>
            </a:r>
          </a:p>
          <a:p>
            <a:pPr algn="ctr"/>
            <a:r>
              <a:rPr lang="de-DE" sz="2800" b="1" dirty="0">
                <a:latin typeface="Trebuchet MS" panose="020B0703020202090204" pitchFamily="34" charset="0"/>
              </a:rPr>
              <a:t>UMWELTENGAGEMENT</a:t>
            </a:r>
          </a:p>
        </p:txBody>
      </p:sp>
    </p:spTree>
    <p:extLst>
      <p:ext uri="{BB962C8B-B14F-4D97-AF65-F5344CB8AC3E}">
        <p14:creationId xmlns:p14="http://schemas.microsoft.com/office/powerpoint/2010/main" val="283728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Macintosh PowerPoint</Application>
  <PresentationFormat>Benutzerdefiniert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Trebuchet MS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Renate Lahnstein - bäuerle das werbewerk.</dc:creator>
  <cp:lastModifiedBy>Renate Lahnstein - bäuerle das werbewerk.</cp:lastModifiedBy>
  <cp:revision>16</cp:revision>
  <dcterms:created xsi:type="dcterms:W3CDTF">2024-11-19T15:29:40Z</dcterms:created>
  <dcterms:modified xsi:type="dcterms:W3CDTF">2024-12-10T12:18:04Z</dcterms:modified>
</cp:coreProperties>
</file>